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1" r:id="rId1"/>
  </p:sldMasterIdLst>
  <p:notesMasterIdLst>
    <p:notesMasterId r:id="rId26"/>
  </p:notesMasterIdLst>
  <p:handoutMasterIdLst>
    <p:handoutMasterId r:id="rId27"/>
  </p:handoutMasterIdLst>
  <p:sldIdLst>
    <p:sldId id="256" r:id="rId2"/>
    <p:sldId id="257" r:id="rId3"/>
    <p:sldId id="277" r:id="rId4"/>
    <p:sldId id="258" r:id="rId5"/>
    <p:sldId id="261" r:id="rId6"/>
    <p:sldId id="262" r:id="rId7"/>
    <p:sldId id="286" r:id="rId8"/>
    <p:sldId id="263" r:id="rId9"/>
    <p:sldId id="259" r:id="rId10"/>
    <p:sldId id="260" r:id="rId11"/>
    <p:sldId id="264" r:id="rId12"/>
    <p:sldId id="283" r:id="rId13"/>
    <p:sldId id="285" r:id="rId14"/>
    <p:sldId id="281" r:id="rId15"/>
    <p:sldId id="265" r:id="rId16"/>
    <p:sldId id="266" r:id="rId17"/>
    <p:sldId id="278" r:id="rId18"/>
    <p:sldId id="268" r:id="rId19"/>
    <p:sldId id="269" r:id="rId20"/>
    <p:sldId id="270" r:id="rId21"/>
    <p:sldId id="271" r:id="rId22"/>
    <p:sldId id="273" r:id="rId23"/>
    <p:sldId id="280" r:id="rId24"/>
    <p:sldId id="287"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5E88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4" autoAdjust="0"/>
    <p:restoredTop sz="94671" autoAdjust="0"/>
  </p:normalViewPr>
  <p:slideViewPr>
    <p:cSldViewPr>
      <p:cViewPr varScale="1">
        <p:scale>
          <a:sx n="87" d="100"/>
          <a:sy n="87" d="100"/>
        </p:scale>
        <p:origin x="1330"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192.168.0.194\account\COMMON%20DATA\4.%20ACCOUNTS%20AUDITED\12.%20ACCT%202024-25\4.%20June%202025\1.%20Corporate%20Briefing%202025\Corporate%20Breifing%20Session%20Data%202025.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92.168.0.194\account\COMMON%20DATA\4.%20ACCOUNTS%20AUDITED\12.%20ACCT%202024-25\4.%20June%202025\1.%20Corporate%20Briefing%202025\Corporate%20Breifing%20Session%20Data%202025.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92.168.0.194\account\COMMON%20DATA\4.%20ACCOUNTS%20AUDITED\12.%20ACCT%202024-25\4.%20June%202025\1.%20Corporate%20Briefing%202025\Corporate%20Breifing%20Session%20Data%202025.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92.168.0.194\account\COMMON%20DATA\4.%20ACCOUNTS%20AUDITED\12.%20ACCT%202024-25\4.%20June%202025\1.%20Corporate%20Briefing%202025\Corporate%20Breifing%20Session%20Data%202025.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92.168.0.194\account\COMMON%20DATA\4.%20ACCOUNTS%20AUDITED\12.%20ACCT%202024-25\4.%20June%202025\1.%20Corporate%20Briefing%202025\Corporate%20Breifing%20Session%20Data%202025.xlsm"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Revenue Trend</a:t>
            </a:r>
          </a:p>
        </c:rich>
      </c:tx>
      <c:layout>
        <c:manualLayout>
          <c:xMode val="edge"/>
          <c:yMode val="edge"/>
          <c:x val="0.30732894328840149"/>
          <c:y val="0"/>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176606631773103E-2"/>
          <c:y val="0.16599474154875504"/>
          <c:w val="0.88262885837352079"/>
          <c:h val="0.7008488300664546"/>
        </c:manualLayout>
      </c:layout>
      <c:barChart>
        <c:barDir val="col"/>
        <c:grouping val="clustered"/>
        <c:varyColors val="0"/>
        <c:ser>
          <c:idx val="0"/>
          <c:order val="0"/>
          <c:tx>
            <c:strRef>
              <c:f>'Financial Details'!$B$6</c:f>
              <c:strCache>
                <c:ptCount val="1"/>
                <c:pt idx="0">
                  <c:v>Revenues (Rs. in million)</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'Financial Details'!$E$4:$H$4</c:f>
              <c:numCache>
                <c:formatCode>General</c:formatCode>
                <c:ptCount val="4"/>
                <c:pt idx="0">
                  <c:v>2022</c:v>
                </c:pt>
                <c:pt idx="1">
                  <c:v>2023</c:v>
                </c:pt>
                <c:pt idx="2">
                  <c:v>2024</c:v>
                </c:pt>
                <c:pt idx="3">
                  <c:v>2025</c:v>
                </c:pt>
              </c:numCache>
            </c:numRef>
          </c:cat>
          <c:val>
            <c:numRef>
              <c:f>'Financial Details'!$E$6:$H$6</c:f>
              <c:numCache>
                <c:formatCode>#,##0</c:formatCode>
                <c:ptCount val="4"/>
                <c:pt idx="0">
                  <c:v>9382.8502410000001</c:v>
                </c:pt>
                <c:pt idx="1">
                  <c:v>8398.6301579999999</c:v>
                </c:pt>
                <c:pt idx="2">
                  <c:v>11014.646483</c:v>
                </c:pt>
                <c:pt idx="3">
                  <c:v>11371.01635</c:v>
                </c:pt>
              </c:numCache>
            </c:numRef>
          </c:val>
          <c:extLst>
            <c:ext xmlns:c16="http://schemas.microsoft.com/office/drawing/2014/chart" uri="{C3380CC4-5D6E-409C-BE32-E72D297353CC}">
              <c16:uniqueId val="{00000000-5A78-4EE9-A3A3-53C5A7C73794}"/>
            </c:ext>
          </c:extLst>
        </c:ser>
        <c:dLbls>
          <c:dLblPos val="outEnd"/>
          <c:showLegendKey val="0"/>
          <c:showVal val="1"/>
          <c:showCatName val="0"/>
          <c:showSerName val="0"/>
          <c:showPercent val="0"/>
          <c:showBubbleSize val="0"/>
        </c:dLbls>
        <c:gapWidth val="444"/>
        <c:overlap val="-90"/>
        <c:axId val="2028019039"/>
        <c:axId val="1"/>
      </c:barChart>
      <c:catAx>
        <c:axId val="20280190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1"/>
        <c:axPos val="l"/>
        <c:numFmt formatCode="#,##0" sourceLinked="1"/>
        <c:majorTickMark val="none"/>
        <c:minorTickMark val="none"/>
        <c:tickLblPos val="nextTo"/>
        <c:crossAx val="2028019039"/>
        <c:crosses val="autoZero"/>
        <c:crossBetween val="between"/>
      </c:valAx>
      <c:spPr>
        <a:noFill/>
        <a:ln>
          <a:noFill/>
        </a:ln>
        <a:effectLst/>
      </c:spPr>
    </c:plotArea>
    <c:legend>
      <c:legendPos val="t"/>
      <c:layout>
        <c:manualLayout>
          <c:xMode val="edge"/>
          <c:yMode val="edge"/>
          <c:x val="0.31758586001511879"/>
          <c:y val="0.92310909111564576"/>
          <c:w val="0.38192213169158956"/>
          <c:h val="4.50681454663119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smtClean="0"/>
              <a:t>REVENUE &amp; GROSS PROFIT TREND ANALYSIS</a:t>
            </a:r>
            <a:endParaRPr lang="en-US" sz="2000" b="1" dirty="0"/>
          </a:p>
        </c:rich>
      </c:tx>
      <c:layout>
        <c:manualLayout>
          <c:xMode val="edge"/>
          <c:yMode val="edge"/>
          <c:x val="0.1470445100612423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72327970801861"/>
          <c:y val="0.18075048732943469"/>
          <c:w val="0.84907040101000031"/>
          <c:h val="0.70619752574787797"/>
        </c:manualLayout>
      </c:layout>
      <c:lineChart>
        <c:grouping val="standard"/>
        <c:varyColors val="0"/>
        <c:ser>
          <c:idx val="0"/>
          <c:order val="0"/>
          <c:tx>
            <c:strRef>
              <c:f>'Financial Details'!$B$8</c:f>
              <c:strCache>
                <c:ptCount val="1"/>
                <c:pt idx="0">
                  <c:v>Revenues (Growth)</c:v>
                </c:pt>
              </c:strCache>
            </c:strRef>
          </c:tx>
          <c:spPr>
            <a:ln w="28575" cap="rnd">
              <a:solidFill>
                <a:srgbClr val="33CC3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'Financial Details'!$E$4:$H$4</c:f>
              <c:numCache>
                <c:formatCode>General</c:formatCode>
                <c:ptCount val="4"/>
                <c:pt idx="0">
                  <c:v>2022</c:v>
                </c:pt>
                <c:pt idx="1">
                  <c:v>2023</c:v>
                </c:pt>
                <c:pt idx="2">
                  <c:v>2024</c:v>
                </c:pt>
                <c:pt idx="3">
                  <c:v>2025</c:v>
                </c:pt>
              </c:numCache>
            </c:numRef>
          </c:cat>
          <c:val>
            <c:numRef>
              <c:f>'Financial Details'!$E$8:$H$8</c:f>
              <c:numCache>
                <c:formatCode>0.00%</c:formatCode>
                <c:ptCount val="4"/>
                <c:pt idx="0">
                  <c:v>0.35452191211088291</c:v>
                </c:pt>
                <c:pt idx="1">
                  <c:v>-0.10489564020741571</c:v>
                </c:pt>
                <c:pt idx="2">
                  <c:v>0.31148131014057689</c:v>
                </c:pt>
                <c:pt idx="3">
                  <c:v>3.2354181094238488E-2</c:v>
                </c:pt>
              </c:numCache>
            </c:numRef>
          </c:val>
          <c:smooth val="0"/>
          <c:extLst>
            <c:ext xmlns:c16="http://schemas.microsoft.com/office/drawing/2014/chart" uri="{C3380CC4-5D6E-409C-BE32-E72D297353CC}">
              <c16:uniqueId val="{00000000-4B99-4CA6-9F13-1783E872A21A}"/>
            </c:ext>
          </c:extLst>
        </c:ser>
        <c:ser>
          <c:idx val="1"/>
          <c:order val="1"/>
          <c:tx>
            <c:strRef>
              <c:f>'Financial Details'!$B$9</c:f>
              <c:strCache>
                <c:ptCount val="1"/>
                <c:pt idx="0">
                  <c:v>Gross Profit (Margin Growth) </c:v>
                </c:pt>
              </c:strCache>
            </c:strRef>
          </c:tx>
          <c:spPr>
            <a:ln w="28575" cap="rnd">
              <a:solidFill>
                <a:srgbClr val="00B0F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'Financial Details'!$E$4:$H$4</c:f>
              <c:numCache>
                <c:formatCode>General</c:formatCode>
                <c:ptCount val="4"/>
                <c:pt idx="0">
                  <c:v>2022</c:v>
                </c:pt>
                <c:pt idx="1">
                  <c:v>2023</c:v>
                </c:pt>
                <c:pt idx="2">
                  <c:v>2024</c:v>
                </c:pt>
                <c:pt idx="3">
                  <c:v>2025</c:v>
                </c:pt>
              </c:numCache>
            </c:numRef>
          </c:cat>
          <c:val>
            <c:numRef>
              <c:f>'Financial Details'!$E$9:$H$9</c:f>
              <c:numCache>
                <c:formatCode>0.00%</c:formatCode>
                <c:ptCount val="4"/>
                <c:pt idx="0">
                  <c:v>8.7446528295312298E-2</c:v>
                </c:pt>
                <c:pt idx="1">
                  <c:v>-0.75629753406373568</c:v>
                </c:pt>
                <c:pt idx="2">
                  <c:v>0.68355300961221777</c:v>
                </c:pt>
                <c:pt idx="3">
                  <c:v>0.30137977434591456</c:v>
                </c:pt>
              </c:numCache>
            </c:numRef>
          </c:val>
          <c:smooth val="0"/>
          <c:extLst>
            <c:ext xmlns:c16="http://schemas.microsoft.com/office/drawing/2014/chart" uri="{C3380CC4-5D6E-409C-BE32-E72D297353CC}">
              <c16:uniqueId val="{00000001-4B99-4CA6-9F13-1783E872A21A}"/>
            </c:ext>
          </c:extLst>
        </c:ser>
        <c:dLbls>
          <c:showLegendKey val="0"/>
          <c:showVal val="0"/>
          <c:showCatName val="0"/>
          <c:showSerName val="0"/>
          <c:showPercent val="0"/>
          <c:showBubbleSize val="0"/>
        </c:dLbls>
        <c:smooth val="0"/>
        <c:axId val="2028029439"/>
        <c:axId val="1"/>
      </c:lineChart>
      <c:catAx>
        <c:axId val="2028029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8029439"/>
        <c:crosses val="autoZero"/>
        <c:crossBetween val="between"/>
      </c:valAx>
      <c:spPr>
        <a:noFill/>
        <a:ln>
          <a:noFill/>
        </a:ln>
        <a:effectLst/>
      </c:spPr>
    </c:plotArea>
    <c:legend>
      <c:legendPos val="b"/>
      <c:layout>
        <c:manualLayout>
          <c:xMode val="edge"/>
          <c:yMode val="edge"/>
          <c:x val="0.16092109580052494"/>
          <c:y val="0.9479385012218301"/>
          <c:w val="0.67815780839895012"/>
          <c:h val="3.4820119467825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smtClean="0"/>
              <a:t>CURRENT ASSETS &amp; CURRENT LIABILITIES</a:t>
            </a:r>
            <a:endParaRPr lang="en-US" sz="2000" b="1" dirty="0"/>
          </a:p>
        </c:rich>
      </c:tx>
      <c:layout>
        <c:manualLayout>
          <c:xMode val="edge"/>
          <c:yMode val="edge"/>
          <c:x val="0.2036760357486959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10627076910328"/>
          <c:y val="0.1350653656331236"/>
          <c:w val="0.8310800415963131"/>
          <c:h val="0.63986393700787403"/>
        </c:manualLayout>
      </c:layout>
      <c:barChart>
        <c:barDir val="col"/>
        <c:grouping val="clustered"/>
        <c:varyColors val="0"/>
        <c:ser>
          <c:idx val="0"/>
          <c:order val="0"/>
          <c:tx>
            <c:strRef>
              <c:f>'[Corporate Breifing Session Data 2025.xlsm]Financial Details'!$B$13</c:f>
              <c:strCache>
                <c:ptCount val="1"/>
                <c:pt idx="0">
                  <c:v>Current Assets (Rs. In Millions)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'[Corporate Breifing Session Data 2025.xlsm]Financial Details'!$E$4:$H$4</c:f>
              <c:numCache>
                <c:formatCode>General</c:formatCode>
                <c:ptCount val="4"/>
                <c:pt idx="0">
                  <c:v>2022</c:v>
                </c:pt>
                <c:pt idx="1">
                  <c:v>2023</c:v>
                </c:pt>
                <c:pt idx="2">
                  <c:v>2024</c:v>
                </c:pt>
                <c:pt idx="3">
                  <c:v>2025</c:v>
                </c:pt>
              </c:numCache>
            </c:numRef>
          </c:cat>
          <c:val>
            <c:numRef>
              <c:f>'[Corporate Breifing Session Data 2025.xlsm]Financial Details'!$E$13:$H$13</c:f>
              <c:numCache>
                <c:formatCode>#,##0</c:formatCode>
                <c:ptCount val="4"/>
                <c:pt idx="0">
                  <c:v>1997.5479110000001</c:v>
                </c:pt>
                <c:pt idx="1">
                  <c:v>1712.315476</c:v>
                </c:pt>
                <c:pt idx="2">
                  <c:v>2049.92193</c:v>
                </c:pt>
                <c:pt idx="3">
                  <c:v>2377.5258450000001</c:v>
                </c:pt>
              </c:numCache>
            </c:numRef>
          </c:val>
          <c:extLst>
            <c:ext xmlns:c16="http://schemas.microsoft.com/office/drawing/2014/chart" uri="{C3380CC4-5D6E-409C-BE32-E72D297353CC}">
              <c16:uniqueId val="{00000000-A8E0-4A04-BB86-A7B179CD0C2F}"/>
            </c:ext>
          </c:extLst>
        </c:ser>
        <c:ser>
          <c:idx val="1"/>
          <c:order val="1"/>
          <c:tx>
            <c:strRef>
              <c:f>'[Corporate Breifing Session Data 2025.xlsm]Financial Details'!$B$14</c:f>
              <c:strCache>
                <c:ptCount val="1"/>
                <c:pt idx="0">
                  <c:v>Current Liabilities (Rs. In Millions)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'[Corporate Breifing Session Data 2025.xlsm]Financial Details'!$E$4:$H$4</c:f>
              <c:numCache>
                <c:formatCode>General</c:formatCode>
                <c:ptCount val="4"/>
                <c:pt idx="0">
                  <c:v>2022</c:v>
                </c:pt>
                <c:pt idx="1">
                  <c:v>2023</c:v>
                </c:pt>
                <c:pt idx="2">
                  <c:v>2024</c:v>
                </c:pt>
                <c:pt idx="3">
                  <c:v>2025</c:v>
                </c:pt>
              </c:numCache>
            </c:numRef>
          </c:cat>
          <c:val>
            <c:numRef>
              <c:f>'[Corporate Breifing Session Data 2025.xlsm]Financial Details'!$E$14:$H$14</c:f>
              <c:numCache>
                <c:formatCode>#,##0</c:formatCode>
                <c:ptCount val="4"/>
                <c:pt idx="0">
                  <c:v>1308.4532670000001</c:v>
                </c:pt>
                <c:pt idx="1">
                  <c:v>1445.6811190000001</c:v>
                </c:pt>
                <c:pt idx="2">
                  <c:v>1881.3250660000001</c:v>
                </c:pt>
                <c:pt idx="3">
                  <c:v>2152.217619</c:v>
                </c:pt>
              </c:numCache>
            </c:numRef>
          </c:val>
          <c:extLst>
            <c:ext xmlns:c16="http://schemas.microsoft.com/office/drawing/2014/chart" uri="{C3380CC4-5D6E-409C-BE32-E72D297353CC}">
              <c16:uniqueId val="{00000001-A8E0-4A04-BB86-A7B179CD0C2F}"/>
            </c:ext>
          </c:extLst>
        </c:ser>
        <c:dLbls>
          <c:dLblPos val="outEnd"/>
          <c:showLegendKey val="0"/>
          <c:showVal val="1"/>
          <c:showCatName val="0"/>
          <c:showSerName val="0"/>
          <c:showPercent val="0"/>
          <c:showBubbleSize val="0"/>
        </c:dLbls>
        <c:gapWidth val="219"/>
        <c:overlap val="-27"/>
        <c:axId val="2028020703"/>
        <c:axId val="1"/>
      </c:barChart>
      <c:catAx>
        <c:axId val="2028020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802070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smtClean="0"/>
              <a:t>CURRENT RATIO</a:t>
            </a:r>
            <a:endParaRPr lang="en-US" sz="28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664919485361504E-2"/>
          <c:y val="0.26598290598290597"/>
          <c:w val="0.89752329250077023"/>
          <c:h val="0.58989010989010993"/>
        </c:manualLayout>
      </c:layout>
      <c:lineChart>
        <c:grouping val="standard"/>
        <c:varyColors val="0"/>
        <c:ser>
          <c:idx val="0"/>
          <c:order val="0"/>
          <c:tx>
            <c:strRef>
              <c:f>'[Corporate Breifing Session Data 2025.xlsm]Financial Details'!$B$18</c:f>
              <c:strCache>
                <c:ptCount val="1"/>
                <c:pt idx="0">
                  <c:v>Current Ratio</c:v>
                </c:pt>
              </c:strCache>
            </c:strRef>
          </c:tx>
          <c:spPr>
            <a:ln w="28575" cap="rnd">
              <a:solidFill>
                <a:srgbClr val="92D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'[Corporate Breifing Session Data 2025.xlsm]Financial Details'!$E$4:$H$4</c:f>
              <c:numCache>
                <c:formatCode>General</c:formatCode>
                <c:ptCount val="4"/>
                <c:pt idx="0">
                  <c:v>2022</c:v>
                </c:pt>
                <c:pt idx="1">
                  <c:v>2023</c:v>
                </c:pt>
                <c:pt idx="2">
                  <c:v>2024</c:v>
                </c:pt>
                <c:pt idx="3">
                  <c:v>2025</c:v>
                </c:pt>
              </c:numCache>
            </c:numRef>
          </c:cat>
          <c:val>
            <c:numRef>
              <c:f>'[Corporate Breifing Session Data 2025.xlsm]Financial Details'!$E$18:$H$18</c:f>
              <c:numCache>
                <c:formatCode>0.00</c:formatCode>
                <c:ptCount val="4"/>
                <c:pt idx="0">
                  <c:v>1.5266482658413507</c:v>
                </c:pt>
                <c:pt idx="1">
                  <c:v>1.1844351105480544</c:v>
                </c:pt>
                <c:pt idx="2">
                  <c:v>1.0896160196060449</c:v>
                </c:pt>
                <c:pt idx="3">
                  <c:v>1.1046865447113505</c:v>
                </c:pt>
              </c:numCache>
            </c:numRef>
          </c:val>
          <c:smooth val="0"/>
          <c:extLst>
            <c:ext xmlns:c16="http://schemas.microsoft.com/office/drawing/2014/chart" uri="{C3380CC4-5D6E-409C-BE32-E72D297353CC}">
              <c16:uniqueId val="{00000000-6EB9-421D-BECA-9992A0E8CBC9}"/>
            </c:ext>
          </c:extLst>
        </c:ser>
        <c:dLbls>
          <c:dLblPos val="t"/>
          <c:showLegendKey val="0"/>
          <c:showVal val="1"/>
          <c:showCatName val="0"/>
          <c:showSerName val="0"/>
          <c:showPercent val="0"/>
          <c:showBubbleSize val="0"/>
        </c:dLbls>
        <c:smooth val="0"/>
        <c:axId val="2028035263"/>
        <c:axId val="1"/>
      </c:lineChart>
      <c:catAx>
        <c:axId val="202803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80352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t>SALES REVENUE &amp; GROSS PROFIT</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201392157000472"/>
          <c:y val="0.1088413531641878"/>
          <c:w val="0.6312662658538728"/>
          <c:h val="0.77312812259665609"/>
        </c:manualLayout>
      </c:layout>
      <c:barChart>
        <c:barDir val="col"/>
        <c:grouping val="clustered"/>
        <c:varyColors val="0"/>
        <c:ser>
          <c:idx val="0"/>
          <c:order val="0"/>
          <c:tx>
            <c:strRef>
              <c:f>'6 yrs F.Summary'!$C$40</c:f>
              <c:strCache>
                <c:ptCount val="1"/>
                <c:pt idx="0">
                  <c:v>Year</c:v>
                </c:pt>
              </c:strCache>
            </c:strRef>
          </c:tx>
          <c:spPr>
            <a:solidFill>
              <a:schemeClr val="accent1"/>
            </a:solidFill>
            <a:ln>
              <a:noFill/>
            </a:ln>
            <a:effectLst/>
          </c:spPr>
          <c:invertIfNegative val="0"/>
          <c:cat>
            <c:numRef>
              <c:f>'6 yrs F.Summary'!$C$41:$C$46</c:f>
              <c:numCache>
                <c:formatCode>General</c:formatCode>
                <c:ptCount val="6"/>
                <c:pt idx="0">
                  <c:v>2020</c:v>
                </c:pt>
                <c:pt idx="1">
                  <c:v>2021</c:v>
                </c:pt>
                <c:pt idx="2">
                  <c:v>2022</c:v>
                </c:pt>
                <c:pt idx="3">
                  <c:v>2023</c:v>
                </c:pt>
                <c:pt idx="4">
                  <c:v>2024</c:v>
                </c:pt>
                <c:pt idx="5">
                  <c:v>2025</c:v>
                </c:pt>
              </c:numCache>
            </c:numRef>
          </c:cat>
          <c:val>
            <c:numRef>
              <c:f>'6 yrs F.Summary'!$C$42:$C$44</c:f>
              <c:numCache>
                <c:formatCode>General</c:formatCode>
                <c:ptCount val="3"/>
                <c:pt idx="0">
                  <c:v>2021</c:v>
                </c:pt>
                <c:pt idx="1">
                  <c:v>2022</c:v>
                </c:pt>
                <c:pt idx="2">
                  <c:v>2023</c:v>
                </c:pt>
              </c:numCache>
            </c:numRef>
          </c:val>
          <c:extLst>
            <c:ext xmlns:c16="http://schemas.microsoft.com/office/drawing/2014/chart" uri="{C3380CC4-5D6E-409C-BE32-E72D297353CC}">
              <c16:uniqueId val="{00000000-C706-4983-945D-1CDCEC535B6C}"/>
            </c:ext>
          </c:extLst>
        </c:ser>
        <c:ser>
          <c:idx val="1"/>
          <c:order val="1"/>
          <c:tx>
            <c:strRef>
              <c:f>'6 yrs F.Summary'!$D$40</c:f>
              <c:strCache>
                <c:ptCount val="1"/>
                <c:pt idx="0">
                  <c:v>Sales</c:v>
                </c:pt>
              </c:strCache>
            </c:strRef>
          </c:tx>
          <c:spPr>
            <a:solidFill>
              <a:schemeClr val="accent2"/>
            </a:solidFill>
            <a:ln>
              <a:noFill/>
            </a:ln>
            <a:effectLst/>
          </c:spPr>
          <c:invertIfNegative val="0"/>
          <c:cat>
            <c:numRef>
              <c:f>'6 yrs F.Summary'!$C$41:$C$46</c:f>
              <c:numCache>
                <c:formatCode>General</c:formatCode>
                <c:ptCount val="6"/>
                <c:pt idx="0">
                  <c:v>2020</c:v>
                </c:pt>
                <c:pt idx="1">
                  <c:v>2021</c:v>
                </c:pt>
                <c:pt idx="2">
                  <c:v>2022</c:v>
                </c:pt>
                <c:pt idx="3">
                  <c:v>2023</c:v>
                </c:pt>
                <c:pt idx="4">
                  <c:v>2024</c:v>
                </c:pt>
                <c:pt idx="5">
                  <c:v>2025</c:v>
                </c:pt>
              </c:numCache>
            </c:numRef>
          </c:cat>
          <c:val>
            <c:numRef>
              <c:f>'6 yrs F.Summary'!$D$41:$D$46</c:f>
              <c:numCache>
                <c:formatCode>_(* #,##0_);_(* \(#,##0\);_(* "-"??_);_(@_)</c:formatCode>
                <c:ptCount val="6"/>
                <c:pt idx="0">
                  <c:v>4315237</c:v>
                </c:pt>
                <c:pt idx="1">
                  <c:v>6927056.8140000002</c:v>
                </c:pt>
                <c:pt idx="2">
                  <c:v>9382850.2410000004</c:v>
                </c:pt>
                <c:pt idx="3">
                  <c:v>8398630.1579999998</c:v>
                </c:pt>
                <c:pt idx="4">
                  <c:v>11014646.482999999</c:v>
                </c:pt>
                <c:pt idx="5">
                  <c:v>11371016.35</c:v>
                </c:pt>
              </c:numCache>
            </c:numRef>
          </c:val>
          <c:extLst>
            <c:ext xmlns:c16="http://schemas.microsoft.com/office/drawing/2014/chart" uri="{C3380CC4-5D6E-409C-BE32-E72D297353CC}">
              <c16:uniqueId val="{00000001-C706-4983-945D-1CDCEC535B6C}"/>
            </c:ext>
          </c:extLst>
        </c:ser>
        <c:dLbls>
          <c:showLegendKey val="0"/>
          <c:showVal val="0"/>
          <c:showCatName val="0"/>
          <c:showSerName val="0"/>
          <c:showPercent val="0"/>
          <c:showBubbleSize val="0"/>
        </c:dLbls>
        <c:gapWidth val="150"/>
        <c:axId val="2028024447"/>
        <c:axId val="1"/>
      </c:barChart>
      <c:lineChart>
        <c:grouping val="standard"/>
        <c:varyColors val="0"/>
        <c:ser>
          <c:idx val="2"/>
          <c:order val="2"/>
          <c:tx>
            <c:strRef>
              <c:f>'6 yrs F.Summary'!$E$40</c:f>
              <c:strCache>
                <c:ptCount val="1"/>
                <c:pt idx="0">
                  <c:v>Gross Profit</c:v>
                </c:pt>
              </c:strCache>
            </c:strRef>
          </c:tx>
          <c:spPr>
            <a:ln w="28575" cap="rnd">
              <a:solidFill>
                <a:schemeClr val="accent3"/>
              </a:solidFill>
              <a:round/>
            </a:ln>
            <a:effectLst/>
          </c:spPr>
          <c:marker>
            <c:symbol val="none"/>
          </c:marker>
          <c:cat>
            <c:numRef>
              <c:f>'6 yrs F.Summary'!$E$41:$E$46</c:f>
              <c:numCache>
                <c:formatCode>_(* #,##0_);_(* \(#,##0\);_(* "-"??_);_(@_)</c:formatCode>
                <c:ptCount val="6"/>
                <c:pt idx="0">
                  <c:v>322054</c:v>
                </c:pt>
                <c:pt idx="1">
                  <c:v>729399.353</c:v>
                </c:pt>
                <c:pt idx="2">
                  <c:v>1074383.4750000001</c:v>
                </c:pt>
                <c:pt idx="3">
                  <c:v>234365.087</c:v>
                </c:pt>
                <c:pt idx="4">
                  <c:v>517465.99699999997</c:v>
                </c:pt>
                <c:pt idx="5">
                  <c:v>695207.728</c:v>
                </c:pt>
              </c:numCache>
            </c:numRef>
          </c:cat>
          <c:val>
            <c:numRef>
              <c:f>'6 yrs F.Summary'!$E$41:$E$46</c:f>
              <c:numCache>
                <c:formatCode>_(* #,##0_);_(* \(#,##0\);_(* "-"??_);_(@_)</c:formatCode>
                <c:ptCount val="6"/>
                <c:pt idx="0">
                  <c:v>322054</c:v>
                </c:pt>
                <c:pt idx="1">
                  <c:v>729399.353</c:v>
                </c:pt>
                <c:pt idx="2">
                  <c:v>1074383.4750000001</c:v>
                </c:pt>
                <c:pt idx="3">
                  <c:v>234365.087</c:v>
                </c:pt>
                <c:pt idx="4">
                  <c:v>517465.99699999997</c:v>
                </c:pt>
                <c:pt idx="5">
                  <c:v>695207.728</c:v>
                </c:pt>
              </c:numCache>
            </c:numRef>
          </c:val>
          <c:smooth val="0"/>
          <c:extLst>
            <c:ext xmlns:c16="http://schemas.microsoft.com/office/drawing/2014/chart" uri="{C3380CC4-5D6E-409C-BE32-E72D297353CC}">
              <c16:uniqueId val="{00000002-C706-4983-945D-1CDCEC535B6C}"/>
            </c:ext>
          </c:extLst>
        </c:ser>
        <c:dLbls>
          <c:showLegendKey val="0"/>
          <c:showVal val="0"/>
          <c:showCatName val="0"/>
          <c:showSerName val="0"/>
          <c:showPercent val="0"/>
          <c:showBubbleSize val="0"/>
        </c:dLbls>
        <c:marker val="1"/>
        <c:smooth val="0"/>
        <c:axId val="3"/>
        <c:axId val="4"/>
      </c:lineChart>
      <c:catAx>
        <c:axId val="2028024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8024447"/>
        <c:crosses val="autoZero"/>
        <c:crossBetween val="between"/>
      </c:valAx>
      <c:catAx>
        <c:axId val="3"/>
        <c:scaling>
          <c:orientation val="minMax"/>
        </c:scaling>
        <c:delete val="1"/>
        <c:axPos val="b"/>
        <c:numFmt formatCode="_(* #,##0_);_(* \(#,##0\);_(* &quot;-&quot;??_);_(@_)" sourceLinked="1"/>
        <c:majorTickMark val="none"/>
        <c:minorTickMark val="none"/>
        <c:tickLblPos val="nextTo"/>
        <c:crossAx val="4"/>
        <c:crosses val="autoZero"/>
        <c:auto val="1"/>
        <c:lblAlgn val="ctr"/>
        <c:lblOffset val="100"/>
        <c:noMultiLvlLbl val="0"/>
      </c:catAx>
      <c:valAx>
        <c:axId val="4"/>
        <c:scaling>
          <c:orientation val="minMax"/>
        </c:scaling>
        <c:delete val="0"/>
        <c:axPos val="r"/>
        <c:numFmt formatCode="_(* #,##0_);_(* \(#,##0\);_(* &quot;-&quot;??_);_(@_)"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
        <c:crosses val="max"/>
        <c:crossBetween val="between"/>
      </c:valAx>
      <c:spPr>
        <a:noFill/>
        <a:ln>
          <a:noFill/>
        </a:ln>
        <a:effectLst/>
      </c:spPr>
    </c:plotArea>
    <c:legend>
      <c:legendPos val="b"/>
      <c:layout>
        <c:manualLayout>
          <c:xMode val="edge"/>
          <c:yMode val="edge"/>
          <c:x val="0.28427909011373576"/>
          <c:y val="0.94387916788179271"/>
          <c:w val="0.42403426655001458"/>
          <c:h val="5.61208321182074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F2DC6-ECC3-4FC5-83FD-1BFE571DBFAE}"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9D9358F6-26EC-47D8-A194-B9314163E1F5}">
      <dgm:prSet/>
      <dgm:spPr>
        <a:solidFill>
          <a:schemeClr val="bg1">
            <a:lumMod val="75000"/>
            <a:lumOff val="25000"/>
          </a:schemeClr>
        </a:solidFill>
      </dgm:spPr>
      <dgm:t>
        <a:bodyPr/>
        <a:lstStyle/>
        <a:p>
          <a:pPr rtl="0"/>
          <a:endParaRPr lang="en-US" dirty="0" smtClean="0">
            <a:solidFill>
              <a:schemeClr val="accent1"/>
            </a:solidFill>
          </a:endParaRPr>
        </a:p>
        <a:p>
          <a:pPr rtl="0"/>
          <a:r>
            <a:rPr lang="en-US" b="1" dirty="0" smtClean="0">
              <a:solidFill>
                <a:schemeClr val="accent1"/>
              </a:solidFill>
            </a:rPr>
            <a:t>SOLAR Energy System</a:t>
          </a:r>
          <a:endParaRPr lang="en-US" b="1" dirty="0">
            <a:solidFill>
              <a:schemeClr val="accent1"/>
            </a:solidFill>
          </a:endParaRPr>
        </a:p>
      </dgm:t>
    </dgm:pt>
    <dgm:pt modelId="{C5E8F1EF-2D12-4BBC-9EE0-AB87ABC30249}" type="parTrans" cxnId="{E1D54671-3DCC-49FA-AA12-C8B92FFC1C66}">
      <dgm:prSet/>
      <dgm:spPr/>
      <dgm:t>
        <a:bodyPr/>
        <a:lstStyle/>
        <a:p>
          <a:endParaRPr lang="en-US"/>
        </a:p>
      </dgm:t>
    </dgm:pt>
    <dgm:pt modelId="{3206880B-A20F-481C-B77A-0BD3466F3890}" type="sibTrans" cxnId="{E1D54671-3DCC-49FA-AA12-C8B92FFC1C66}">
      <dgm:prSet/>
      <dgm:spPr/>
      <dgm:t>
        <a:bodyPr/>
        <a:lstStyle/>
        <a:p>
          <a:endParaRPr lang="en-US"/>
        </a:p>
      </dgm:t>
    </dgm:pt>
    <dgm:pt modelId="{85B0F3BD-9B94-434A-BEA2-3270729BDC49}">
      <dgm:prSet/>
      <dgm:spPr>
        <a:solidFill>
          <a:schemeClr val="bg1">
            <a:lumMod val="75000"/>
            <a:lumOff val="25000"/>
          </a:schemeClr>
        </a:solidFill>
      </dgm:spPr>
      <dgm:t>
        <a:bodyPr/>
        <a:lstStyle/>
        <a:p>
          <a:pPr rtl="0"/>
          <a:endParaRPr lang="en-US" dirty="0" smtClean="0">
            <a:solidFill>
              <a:schemeClr val="accent1"/>
            </a:solidFill>
          </a:endParaRPr>
        </a:p>
        <a:p>
          <a:pPr rtl="0"/>
          <a:r>
            <a:rPr lang="en-US" b="1" dirty="0" smtClean="0">
              <a:solidFill>
                <a:schemeClr val="accent1"/>
              </a:solidFill>
            </a:rPr>
            <a:t>SOCKS Unit</a:t>
          </a:r>
          <a:endParaRPr lang="en-US" b="1" dirty="0">
            <a:solidFill>
              <a:schemeClr val="accent1"/>
            </a:solidFill>
          </a:endParaRPr>
        </a:p>
      </dgm:t>
    </dgm:pt>
    <dgm:pt modelId="{5E69175D-CFE8-4318-A490-F194EB0D62EC}" type="parTrans" cxnId="{833A74F8-92BD-4D67-A468-FB54EC3F9F77}">
      <dgm:prSet/>
      <dgm:spPr/>
      <dgm:t>
        <a:bodyPr/>
        <a:lstStyle/>
        <a:p>
          <a:endParaRPr lang="en-US"/>
        </a:p>
      </dgm:t>
    </dgm:pt>
    <dgm:pt modelId="{0F480D34-BEAC-4C81-849C-C04CB87A59F9}" type="sibTrans" cxnId="{833A74F8-92BD-4D67-A468-FB54EC3F9F77}">
      <dgm:prSet/>
      <dgm:spPr/>
      <dgm:t>
        <a:bodyPr/>
        <a:lstStyle/>
        <a:p>
          <a:endParaRPr lang="en-US"/>
        </a:p>
      </dgm:t>
    </dgm:pt>
    <dgm:pt modelId="{AE3FEDEB-E26A-40BD-A178-DFD08E4BC33F}" type="pres">
      <dgm:prSet presAssocID="{5C6F2DC6-ECC3-4FC5-83FD-1BFE571DBFAE}" presName="Name0" presStyleCnt="0">
        <dgm:presLayoutVars>
          <dgm:dir/>
          <dgm:resizeHandles val="exact"/>
        </dgm:presLayoutVars>
      </dgm:prSet>
      <dgm:spPr/>
      <dgm:t>
        <a:bodyPr/>
        <a:lstStyle/>
        <a:p>
          <a:endParaRPr lang="en-US"/>
        </a:p>
      </dgm:t>
    </dgm:pt>
    <dgm:pt modelId="{4F3FB86C-C342-4D36-8D55-C356DE54DEB5}" type="pres">
      <dgm:prSet presAssocID="{5C6F2DC6-ECC3-4FC5-83FD-1BFE571DBFAE}" presName="fgShape" presStyleLbl="fgShp" presStyleIdx="0" presStyleCnt="1" custFlipHor="1" custScaleX="33976" custScaleY="39777"/>
      <dgm:spPr>
        <a:solidFill>
          <a:schemeClr val="accent1"/>
        </a:solidFill>
      </dgm:spPr>
    </dgm:pt>
    <dgm:pt modelId="{C4019854-C523-42C6-83C0-56CDF149EC78}" type="pres">
      <dgm:prSet presAssocID="{5C6F2DC6-ECC3-4FC5-83FD-1BFE571DBFAE}" presName="linComp" presStyleCnt="0"/>
      <dgm:spPr/>
    </dgm:pt>
    <dgm:pt modelId="{A515AC21-8D1E-4B6D-8789-6D39BB10A6BF}" type="pres">
      <dgm:prSet presAssocID="{9D9358F6-26EC-47D8-A194-B9314163E1F5}" presName="compNode" presStyleCnt="0"/>
      <dgm:spPr/>
    </dgm:pt>
    <dgm:pt modelId="{CB070600-3459-49BC-B484-9D44162C7F9C}" type="pres">
      <dgm:prSet presAssocID="{9D9358F6-26EC-47D8-A194-B9314163E1F5}" presName="bkgdShape" presStyleLbl="node1" presStyleIdx="0" presStyleCnt="2" custLinFactNeighborX="203" custLinFactNeighborY="0"/>
      <dgm:spPr/>
      <dgm:t>
        <a:bodyPr/>
        <a:lstStyle/>
        <a:p>
          <a:endParaRPr lang="en-US"/>
        </a:p>
      </dgm:t>
    </dgm:pt>
    <dgm:pt modelId="{936A3E8A-3350-4267-81E5-1F1371A6C0FC}" type="pres">
      <dgm:prSet presAssocID="{9D9358F6-26EC-47D8-A194-B9314163E1F5}" presName="nodeTx" presStyleLbl="node1" presStyleIdx="0" presStyleCnt="2">
        <dgm:presLayoutVars>
          <dgm:bulletEnabled val="1"/>
        </dgm:presLayoutVars>
      </dgm:prSet>
      <dgm:spPr/>
      <dgm:t>
        <a:bodyPr/>
        <a:lstStyle/>
        <a:p>
          <a:endParaRPr lang="en-US"/>
        </a:p>
      </dgm:t>
    </dgm:pt>
    <dgm:pt modelId="{1AD182C7-7559-4C66-8AE3-81C37B6327B0}" type="pres">
      <dgm:prSet presAssocID="{9D9358F6-26EC-47D8-A194-B9314163E1F5}" presName="invisiNode" presStyleLbl="node1" presStyleIdx="0" presStyleCnt="2"/>
      <dgm:spPr/>
    </dgm:pt>
    <dgm:pt modelId="{776159CD-F02C-42A2-B302-DB0E3DBFBB07}" type="pres">
      <dgm:prSet presAssocID="{9D9358F6-26EC-47D8-A194-B9314163E1F5}" presName="imagNode" presStyleLbl="fgImgPlace1" presStyleIdx="0" presStyleCnt="2"/>
      <dgm:spPr/>
    </dgm:pt>
    <dgm:pt modelId="{8313F75F-DCD6-4EF2-8323-69FAF2F79E93}" type="pres">
      <dgm:prSet presAssocID="{3206880B-A20F-481C-B77A-0BD3466F3890}" presName="sibTrans" presStyleLbl="sibTrans2D1" presStyleIdx="0" presStyleCnt="0"/>
      <dgm:spPr/>
      <dgm:t>
        <a:bodyPr/>
        <a:lstStyle/>
        <a:p>
          <a:endParaRPr lang="en-US"/>
        </a:p>
      </dgm:t>
    </dgm:pt>
    <dgm:pt modelId="{D99FBF33-8ABA-4D52-9346-63F8166D7C45}" type="pres">
      <dgm:prSet presAssocID="{85B0F3BD-9B94-434A-BEA2-3270729BDC49}" presName="compNode" presStyleCnt="0"/>
      <dgm:spPr/>
    </dgm:pt>
    <dgm:pt modelId="{680096B8-5E32-4BF5-9C4D-F365D2C90F5D}" type="pres">
      <dgm:prSet presAssocID="{85B0F3BD-9B94-434A-BEA2-3270729BDC49}" presName="bkgdShape" presStyleLbl="node1" presStyleIdx="1" presStyleCnt="2"/>
      <dgm:spPr/>
      <dgm:t>
        <a:bodyPr/>
        <a:lstStyle/>
        <a:p>
          <a:endParaRPr lang="en-US"/>
        </a:p>
      </dgm:t>
    </dgm:pt>
    <dgm:pt modelId="{A93331F9-1D4E-41C4-A284-3351D3518FBE}" type="pres">
      <dgm:prSet presAssocID="{85B0F3BD-9B94-434A-BEA2-3270729BDC49}" presName="nodeTx" presStyleLbl="node1" presStyleIdx="1" presStyleCnt="2">
        <dgm:presLayoutVars>
          <dgm:bulletEnabled val="1"/>
        </dgm:presLayoutVars>
      </dgm:prSet>
      <dgm:spPr/>
      <dgm:t>
        <a:bodyPr/>
        <a:lstStyle/>
        <a:p>
          <a:endParaRPr lang="en-US"/>
        </a:p>
      </dgm:t>
    </dgm:pt>
    <dgm:pt modelId="{C5C9F95B-FD45-48D0-BA98-681E95C64650}" type="pres">
      <dgm:prSet presAssocID="{85B0F3BD-9B94-434A-BEA2-3270729BDC49}" presName="invisiNode" presStyleLbl="node1" presStyleIdx="1" presStyleCnt="2"/>
      <dgm:spPr/>
    </dgm:pt>
    <dgm:pt modelId="{CA5CB0B7-CF10-4A42-98B1-ADEA4587D2FA}" type="pres">
      <dgm:prSet presAssocID="{85B0F3BD-9B94-434A-BEA2-3270729BDC49}" presName="imagNode" presStyleLbl="fgImgPlace1" presStyleIdx="1" presStyleCnt="2"/>
      <dgm:spPr/>
    </dgm:pt>
  </dgm:ptLst>
  <dgm:cxnLst>
    <dgm:cxn modelId="{9A9CC841-D276-435A-8BAD-A274F95BB649}" type="presOf" srcId="{85B0F3BD-9B94-434A-BEA2-3270729BDC49}" destId="{680096B8-5E32-4BF5-9C4D-F365D2C90F5D}" srcOrd="0" destOrd="0" presId="urn:microsoft.com/office/officeart/2005/8/layout/hList7"/>
    <dgm:cxn modelId="{3D554C07-0D81-4F73-9B4D-CC74A6E9C0AC}" type="presOf" srcId="{3206880B-A20F-481C-B77A-0BD3466F3890}" destId="{8313F75F-DCD6-4EF2-8323-69FAF2F79E93}" srcOrd="0" destOrd="0" presId="urn:microsoft.com/office/officeart/2005/8/layout/hList7"/>
    <dgm:cxn modelId="{803A2898-CFE6-40C6-838E-C89BF98104E7}" type="presOf" srcId="{5C6F2DC6-ECC3-4FC5-83FD-1BFE571DBFAE}" destId="{AE3FEDEB-E26A-40BD-A178-DFD08E4BC33F}" srcOrd="0" destOrd="0" presId="urn:microsoft.com/office/officeart/2005/8/layout/hList7"/>
    <dgm:cxn modelId="{E1D54671-3DCC-49FA-AA12-C8B92FFC1C66}" srcId="{5C6F2DC6-ECC3-4FC5-83FD-1BFE571DBFAE}" destId="{9D9358F6-26EC-47D8-A194-B9314163E1F5}" srcOrd="0" destOrd="0" parTransId="{C5E8F1EF-2D12-4BBC-9EE0-AB87ABC30249}" sibTransId="{3206880B-A20F-481C-B77A-0BD3466F3890}"/>
    <dgm:cxn modelId="{E3143839-0F62-45DF-9807-13F8D7948935}" type="presOf" srcId="{9D9358F6-26EC-47D8-A194-B9314163E1F5}" destId="{CB070600-3459-49BC-B484-9D44162C7F9C}" srcOrd="0" destOrd="0" presId="urn:microsoft.com/office/officeart/2005/8/layout/hList7"/>
    <dgm:cxn modelId="{833A74F8-92BD-4D67-A468-FB54EC3F9F77}" srcId="{5C6F2DC6-ECC3-4FC5-83FD-1BFE571DBFAE}" destId="{85B0F3BD-9B94-434A-BEA2-3270729BDC49}" srcOrd="1" destOrd="0" parTransId="{5E69175D-CFE8-4318-A490-F194EB0D62EC}" sibTransId="{0F480D34-BEAC-4C81-849C-C04CB87A59F9}"/>
    <dgm:cxn modelId="{A5E4616A-D3EB-46B8-AD3A-7A303974AC6B}" type="presOf" srcId="{9D9358F6-26EC-47D8-A194-B9314163E1F5}" destId="{936A3E8A-3350-4267-81E5-1F1371A6C0FC}" srcOrd="1" destOrd="0" presId="urn:microsoft.com/office/officeart/2005/8/layout/hList7"/>
    <dgm:cxn modelId="{4305B805-6239-438A-8D05-8E629FC6C639}" type="presOf" srcId="{85B0F3BD-9B94-434A-BEA2-3270729BDC49}" destId="{A93331F9-1D4E-41C4-A284-3351D3518FBE}" srcOrd="1" destOrd="0" presId="urn:microsoft.com/office/officeart/2005/8/layout/hList7"/>
    <dgm:cxn modelId="{0178C969-0FEE-4E83-B1A1-62C919F77A5D}" type="presParOf" srcId="{AE3FEDEB-E26A-40BD-A178-DFD08E4BC33F}" destId="{4F3FB86C-C342-4D36-8D55-C356DE54DEB5}" srcOrd="0" destOrd="0" presId="urn:microsoft.com/office/officeart/2005/8/layout/hList7"/>
    <dgm:cxn modelId="{30C630E2-673C-480D-B240-DC884BB9B7FB}" type="presParOf" srcId="{AE3FEDEB-E26A-40BD-A178-DFD08E4BC33F}" destId="{C4019854-C523-42C6-83C0-56CDF149EC78}" srcOrd="1" destOrd="0" presId="urn:microsoft.com/office/officeart/2005/8/layout/hList7"/>
    <dgm:cxn modelId="{F970CD7A-3118-4CAE-ACDE-BF8E75D2B56A}" type="presParOf" srcId="{C4019854-C523-42C6-83C0-56CDF149EC78}" destId="{A515AC21-8D1E-4B6D-8789-6D39BB10A6BF}" srcOrd="0" destOrd="0" presId="urn:microsoft.com/office/officeart/2005/8/layout/hList7"/>
    <dgm:cxn modelId="{44BE6B17-C436-4E4C-815C-BEE072972675}" type="presParOf" srcId="{A515AC21-8D1E-4B6D-8789-6D39BB10A6BF}" destId="{CB070600-3459-49BC-B484-9D44162C7F9C}" srcOrd="0" destOrd="0" presId="urn:microsoft.com/office/officeart/2005/8/layout/hList7"/>
    <dgm:cxn modelId="{5D091BB9-EA92-4A91-9ED3-10F816BF649B}" type="presParOf" srcId="{A515AC21-8D1E-4B6D-8789-6D39BB10A6BF}" destId="{936A3E8A-3350-4267-81E5-1F1371A6C0FC}" srcOrd="1" destOrd="0" presId="urn:microsoft.com/office/officeart/2005/8/layout/hList7"/>
    <dgm:cxn modelId="{B9640AEF-0FC7-4616-8E98-12F4B19460D2}" type="presParOf" srcId="{A515AC21-8D1E-4B6D-8789-6D39BB10A6BF}" destId="{1AD182C7-7559-4C66-8AE3-81C37B6327B0}" srcOrd="2" destOrd="0" presId="urn:microsoft.com/office/officeart/2005/8/layout/hList7"/>
    <dgm:cxn modelId="{08D2C0AC-21D6-4E29-A7B6-91E5A92E5A62}" type="presParOf" srcId="{A515AC21-8D1E-4B6D-8789-6D39BB10A6BF}" destId="{776159CD-F02C-42A2-B302-DB0E3DBFBB07}" srcOrd="3" destOrd="0" presId="urn:microsoft.com/office/officeart/2005/8/layout/hList7"/>
    <dgm:cxn modelId="{B811EB29-A1A0-48FB-B17D-9AAA27A4AAF4}" type="presParOf" srcId="{C4019854-C523-42C6-83C0-56CDF149EC78}" destId="{8313F75F-DCD6-4EF2-8323-69FAF2F79E93}" srcOrd="1" destOrd="0" presId="urn:microsoft.com/office/officeart/2005/8/layout/hList7"/>
    <dgm:cxn modelId="{62991CAD-BF6B-43DA-BE13-B08D4E5E1E4C}" type="presParOf" srcId="{C4019854-C523-42C6-83C0-56CDF149EC78}" destId="{D99FBF33-8ABA-4D52-9346-63F8166D7C45}" srcOrd="2" destOrd="0" presId="urn:microsoft.com/office/officeart/2005/8/layout/hList7"/>
    <dgm:cxn modelId="{2C2D006C-4B59-4536-AAE6-78986C82FDE3}" type="presParOf" srcId="{D99FBF33-8ABA-4D52-9346-63F8166D7C45}" destId="{680096B8-5E32-4BF5-9C4D-F365D2C90F5D}" srcOrd="0" destOrd="0" presId="urn:microsoft.com/office/officeart/2005/8/layout/hList7"/>
    <dgm:cxn modelId="{317E985C-C14C-4340-B3AF-197F44C664AF}" type="presParOf" srcId="{D99FBF33-8ABA-4D52-9346-63F8166D7C45}" destId="{A93331F9-1D4E-41C4-A284-3351D3518FBE}" srcOrd="1" destOrd="0" presId="urn:microsoft.com/office/officeart/2005/8/layout/hList7"/>
    <dgm:cxn modelId="{83DB4852-BDC3-4E5E-A238-69573A546626}" type="presParOf" srcId="{D99FBF33-8ABA-4D52-9346-63F8166D7C45}" destId="{C5C9F95B-FD45-48D0-BA98-681E95C64650}" srcOrd="2" destOrd="0" presId="urn:microsoft.com/office/officeart/2005/8/layout/hList7"/>
    <dgm:cxn modelId="{B15445EF-4B1B-4584-A99B-2196F1A3EB81}" type="presParOf" srcId="{D99FBF33-8ABA-4D52-9346-63F8166D7C45}" destId="{CA5CB0B7-CF10-4A42-98B1-ADEA4587D2F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70600-3459-49BC-B484-9D44162C7F9C}">
      <dsp:nvSpPr>
        <dsp:cNvPr id="0" name=""/>
        <dsp:cNvSpPr/>
      </dsp:nvSpPr>
      <dsp:spPr>
        <a:xfrm>
          <a:off x="9714" y="0"/>
          <a:ext cx="3346252" cy="3444997"/>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endParaRPr lang="en-US" sz="2300" kern="1200" dirty="0" smtClean="0">
            <a:solidFill>
              <a:schemeClr val="accent1"/>
            </a:solidFill>
          </a:endParaRPr>
        </a:p>
        <a:p>
          <a:pPr lvl="0" algn="ctr" defTabSz="1022350" rtl="0">
            <a:lnSpc>
              <a:spcPct val="90000"/>
            </a:lnSpc>
            <a:spcBef>
              <a:spcPct val="0"/>
            </a:spcBef>
            <a:spcAft>
              <a:spcPct val="35000"/>
            </a:spcAft>
          </a:pPr>
          <a:r>
            <a:rPr lang="en-US" sz="2300" b="1" kern="1200" dirty="0" smtClean="0">
              <a:solidFill>
                <a:schemeClr val="accent1"/>
              </a:solidFill>
            </a:rPr>
            <a:t>SOLAR Energy System</a:t>
          </a:r>
          <a:endParaRPr lang="en-US" sz="2300" b="1" kern="1200" dirty="0">
            <a:solidFill>
              <a:schemeClr val="accent1"/>
            </a:solidFill>
          </a:endParaRPr>
        </a:p>
      </dsp:txBody>
      <dsp:txXfrm>
        <a:off x="9714" y="1377998"/>
        <a:ext cx="3346252" cy="1377998"/>
      </dsp:txXfrm>
    </dsp:sp>
    <dsp:sp modelId="{776159CD-F02C-42A2-B302-DB0E3DBFBB07}">
      <dsp:nvSpPr>
        <dsp:cNvPr id="0" name=""/>
        <dsp:cNvSpPr/>
      </dsp:nvSpPr>
      <dsp:spPr>
        <a:xfrm>
          <a:off x="1102455" y="206699"/>
          <a:ext cx="1147184" cy="1147184"/>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0096B8-5E32-4BF5-9C4D-F365D2C90F5D}">
      <dsp:nvSpPr>
        <dsp:cNvPr id="0" name=""/>
        <dsp:cNvSpPr/>
      </dsp:nvSpPr>
      <dsp:spPr>
        <a:xfrm>
          <a:off x="3449561" y="0"/>
          <a:ext cx="3346252" cy="3444997"/>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endParaRPr lang="en-US" sz="2300" kern="1200" dirty="0" smtClean="0">
            <a:solidFill>
              <a:schemeClr val="accent1"/>
            </a:solidFill>
          </a:endParaRPr>
        </a:p>
        <a:p>
          <a:pPr lvl="0" algn="ctr" defTabSz="1022350" rtl="0">
            <a:lnSpc>
              <a:spcPct val="90000"/>
            </a:lnSpc>
            <a:spcBef>
              <a:spcPct val="0"/>
            </a:spcBef>
            <a:spcAft>
              <a:spcPct val="35000"/>
            </a:spcAft>
          </a:pPr>
          <a:r>
            <a:rPr lang="en-US" sz="2300" b="1" kern="1200" dirty="0" smtClean="0">
              <a:solidFill>
                <a:schemeClr val="accent1"/>
              </a:solidFill>
            </a:rPr>
            <a:t>SOCKS Unit</a:t>
          </a:r>
          <a:endParaRPr lang="en-US" sz="2300" b="1" kern="1200" dirty="0">
            <a:solidFill>
              <a:schemeClr val="accent1"/>
            </a:solidFill>
          </a:endParaRPr>
        </a:p>
      </dsp:txBody>
      <dsp:txXfrm>
        <a:off x="3449561" y="1377998"/>
        <a:ext cx="3346252" cy="1377998"/>
      </dsp:txXfrm>
    </dsp:sp>
    <dsp:sp modelId="{CA5CB0B7-CF10-4A42-98B1-ADEA4587D2FA}">
      <dsp:nvSpPr>
        <dsp:cNvPr id="0" name=""/>
        <dsp:cNvSpPr/>
      </dsp:nvSpPr>
      <dsp:spPr>
        <a:xfrm>
          <a:off x="4549096" y="206699"/>
          <a:ext cx="1147184" cy="1147184"/>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3FB86C-C342-4D36-8D55-C356DE54DEB5}">
      <dsp:nvSpPr>
        <dsp:cNvPr id="0" name=""/>
        <dsp:cNvSpPr/>
      </dsp:nvSpPr>
      <dsp:spPr>
        <a:xfrm flipH="1">
          <a:off x="2336796" y="2911598"/>
          <a:ext cx="2125143" cy="205547"/>
        </a:xfrm>
        <a:prstGeom prst="leftRightArrow">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553" cy="4660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201" y="0"/>
            <a:ext cx="3038553" cy="466082"/>
          </a:xfrm>
          <a:prstGeom prst="rect">
            <a:avLst/>
          </a:prstGeom>
        </p:spPr>
        <p:txBody>
          <a:bodyPr vert="horz" lIns="91440" tIns="45720" rIns="91440" bIns="45720" rtlCol="0"/>
          <a:lstStyle>
            <a:lvl1pPr algn="r">
              <a:defRPr sz="1200"/>
            </a:lvl1pPr>
          </a:lstStyle>
          <a:p>
            <a:fld id="{8E624074-5E8D-4F1E-AFB2-5C6884815A31}" type="datetimeFigureOut">
              <a:rPr lang="en-US" smtClean="0"/>
              <a:t>11/14/2025</a:t>
            </a:fld>
            <a:endParaRPr lang="en-US"/>
          </a:p>
        </p:txBody>
      </p:sp>
      <p:sp>
        <p:nvSpPr>
          <p:cNvPr id="4" name="Footer Placeholder 3"/>
          <p:cNvSpPr>
            <a:spLocks noGrp="1"/>
          </p:cNvSpPr>
          <p:nvPr>
            <p:ph type="ftr" sz="quarter" idx="2"/>
          </p:nvPr>
        </p:nvSpPr>
        <p:spPr>
          <a:xfrm>
            <a:off x="1" y="8830319"/>
            <a:ext cx="3038553" cy="46608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201" y="8830319"/>
            <a:ext cx="3038553" cy="466082"/>
          </a:xfrm>
          <a:prstGeom prst="rect">
            <a:avLst/>
          </a:prstGeom>
        </p:spPr>
        <p:txBody>
          <a:bodyPr vert="horz" lIns="91440" tIns="45720" rIns="91440" bIns="45720" rtlCol="0" anchor="b"/>
          <a:lstStyle>
            <a:lvl1pPr algn="r">
              <a:defRPr sz="1200"/>
            </a:lvl1pPr>
          </a:lstStyle>
          <a:p>
            <a:fld id="{C6DC6444-AC05-499E-8E8B-7A006E30EA4A}" type="slidenum">
              <a:rPr lang="en-US" smtClean="0"/>
              <a:t>‹#›</a:t>
            </a:fld>
            <a:endParaRPr lang="en-US"/>
          </a:p>
        </p:txBody>
      </p:sp>
    </p:spTree>
    <p:extLst>
      <p:ext uri="{BB962C8B-B14F-4D97-AF65-F5344CB8AC3E}">
        <p14:creationId xmlns:p14="http://schemas.microsoft.com/office/powerpoint/2010/main" val="1040346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7840" cy="464820"/>
          </a:xfrm>
          <a:prstGeom prst="rect">
            <a:avLst/>
          </a:prstGeom>
        </p:spPr>
        <p:txBody>
          <a:bodyPr vert="horz" lIns="92418" tIns="46209" rIns="92418" bIns="46209" rtlCol="0"/>
          <a:lstStyle>
            <a:lvl1pPr algn="l">
              <a:defRPr sz="1200"/>
            </a:lvl1pPr>
          </a:lstStyle>
          <a:p>
            <a:endParaRPr lang="en-US"/>
          </a:p>
        </p:txBody>
      </p:sp>
      <p:sp>
        <p:nvSpPr>
          <p:cNvPr id="3" name="Date Placeholder 2"/>
          <p:cNvSpPr>
            <a:spLocks noGrp="1"/>
          </p:cNvSpPr>
          <p:nvPr>
            <p:ph type="dt" idx="1"/>
          </p:nvPr>
        </p:nvSpPr>
        <p:spPr>
          <a:xfrm>
            <a:off x="3970943" y="0"/>
            <a:ext cx="3037840" cy="464820"/>
          </a:xfrm>
          <a:prstGeom prst="rect">
            <a:avLst/>
          </a:prstGeom>
        </p:spPr>
        <p:txBody>
          <a:bodyPr vert="horz" lIns="92418" tIns="46209" rIns="92418" bIns="46209" rtlCol="0"/>
          <a:lstStyle>
            <a:lvl1pPr algn="r">
              <a:defRPr sz="1200"/>
            </a:lvl1pPr>
          </a:lstStyle>
          <a:p>
            <a:fld id="{0B9FE7DD-29E5-4C4C-9477-B736533750D6}" type="datetimeFigureOut">
              <a:rPr lang="en-US" smtClean="0"/>
              <a:t>11/14/2025</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18" tIns="46209" rIns="92418" bIns="46209" rtlCol="0" anchor="ctr"/>
          <a:lstStyle/>
          <a:p>
            <a:endParaRPr lang="en-US"/>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2418" tIns="46209" rIns="92418" bIns="462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29967"/>
            <a:ext cx="3037840" cy="464820"/>
          </a:xfrm>
          <a:prstGeom prst="rect">
            <a:avLst/>
          </a:prstGeom>
        </p:spPr>
        <p:txBody>
          <a:bodyPr vert="horz" lIns="92418" tIns="46209" rIns="92418" bIns="46209" rtlCol="0" anchor="b"/>
          <a:lstStyle>
            <a:lvl1pPr algn="l">
              <a:defRPr sz="1200"/>
            </a:lvl1pPr>
          </a:lstStyle>
          <a:p>
            <a:endParaRPr lang="en-US"/>
          </a:p>
        </p:txBody>
      </p:sp>
      <p:sp>
        <p:nvSpPr>
          <p:cNvPr id="7" name="Slide Number Placeholder 6"/>
          <p:cNvSpPr>
            <a:spLocks noGrp="1"/>
          </p:cNvSpPr>
          <p:nvPr>
            <p:ph type="sldNum" sz="quarter" idx="5"/>
          </p:nvPr>
        </p:nvSpPr>
        <p:spPr>
          <a:xfrm>
            <a:off x="3970943" y="8829967"/>
            <a:ext cx="3037840" cy="464820"/>
          </a:xfrm>
          <a:prstGeom prst="rect">
            <a:avLst/>
          </a:prstGeom>
        </p:spPr>
        <p:txBody>
          <a:bodyPr vert="horz" lIns="92418" tIns="46209" rIns="92418" bIns="46209" rtlCol="0" anchor="b"/>
          <a:lstStyle>
            <a:lvl1pPr algn="r">
              <a:defRPr sz="1200"/>
            </a:lvl1pPr>
          </a:lstStyle>
          <a:p>
            <a:fld id="{55C6EA7B-909D-481C-9B09-E7A62EBDAF1D}" type="slidenum">
              <a:rPr lang="en-US" smtClean="0"/>
              <a:t>‹#›</a:t>
            </a:fld>
            <a:endParaRPr lang="en-US"/>
          </a:p>
        </p:txBody>
      </p:sp>
    </p:spTree>
    <p:extLst>
      <p:ext uri="{BB962C8B-B14F-4D97-AF65-F5344CB8AC3E}">
        <p14:creationId xmlns:p14="http://schemas.microsoft.com/office/powerpoint/2010/main" val="3363945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C6EA7B-909D-481C-9B09-E7A62EBDAF1D}" type="slidenum">
              <a:rPr lang="en-US" smtClean="0"/>
              <a:t>1</a:t>
            </a:fld>
            <a:endParaRPr lang="en-US"/>
          </a:p>
        </p:txBody>
      </p:sp>
    </p:spTree>
    <p:extLst>
      <p:ext uri="{BB962C8B-B14F-4D97-AF65-F5344CB8AC3E}">
        <p14:creationId xmlns:p14="http://schemas.microsoft.com/office/powerpoint/2010/main" val="210558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3CF3CD-B83A-49E1-8AEE-11EEEEB21DA6}" type="datetime1">
              <a:rPr lang="en-US" smtClean="0"/>
              <a:t>11/14/2025</a:t>
            </a:fld>
            <a:endParaRPr lang="en-US"/>
          </a:p>
        </p:txBody>
      </p:sp>
      <p:sp>
        <p:nvSpPr>
          <p:cNvPr id="5" name="Footer Placeholder 4"/>
          <p:cNvSpPr>
            <a:spLocks noGrp="1"/>
          </p:cNvSpPr>
          <p:nvPr>
            <p:ph type="ftr" sz="quarter" idx="11"/>
          </p:nvPr>
        </p:nvSpPr>
        <p:spPr/>
        <p:txBody>
          <a:bodyPr/>
          <a:lstStyle/>
          <a:p>
            <a:r>
              <a:rPr lang="en-US" smtClean="0"/>
              <a:t>Corporate Briefing Session 2023 – November 21, 2023</a:t>
            </a:r>
            <a:endParaRPr lang="en-US" dirty="0"/>
          </a:p>
        </p:txBody>
      </p:sp>
      <p:sp>
        <p:nvSpPr>
          <p:cNvPr id="6" name="Slide Number Placeholder 5"/>
          <p:cNvSpPr>
            <a:spLocks noGrp="1"/>
          </p:cNvSpPr>
          <p:nvPr>
            <p:ph type="sldNum" sz="quarter" idx="12"/>
          </p:nvPr>
        </p:nvSpPr>
        <p:spPr/>
        <p:txBody>
          <a:bodyPr/>
          <a:lstStyle/>
          <a:p>
            <a:fld id="{E33B946D-1DC2-4F11-A9C9-927A80E5B0DD}" type="slidenum">
              <a:rPr lang="en-US" smtClean="0"/>
              <a:t>‹#›</a:t>
            </a:fld>
            <a:endParaRPr lang="en-US"/>
          </a:p>
        </p:txBody>
      </p:sp>
    </p:spTree>
    <p:extLst>
      <p:ext uri="{BB962C8B-B14F-4D97-AF65-F5344CB8AC3E}">
        <p14:creationId xmlns:p14="http://schemas.microsoft.com/office/powerpoint/2010/main" val="351157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0A86A0-4AC4-4815-82F8-97466365F731}" type="datetime1">
              <a:rPr lang="en-US" smtClean="0"/>
              <a:t>11/14/2025</a:t>
            </a:fld>
            <a:endParaRPr lang="en-US"/>
          </a:p>
        </p:txBody>
      </p:sp>
      <p:sp>
        <p:nvSpPr>
          <p:cNvPr id="5" name="Footer Placeholder 4"/>
          <p:cNvSpPr>
            <a:spLocks noGrp="1"/>
          </p:cNvSpPr>
          <p:nvPr>
            <p:ph type="ftr" sz="quarter" idx="11"/>
          </p:nvPr>
        </p:nvSpPr>
        <p:spPr/>
        <p:txBody>
          <a:bodyPr/>
          <a:lstStyle/>
          <a:p>
            <a:r>
              <a:rPr lang="en-US" smtClean="0"/>
              <a:t>Corporate Briefing Session 2023 – November 21, 2023</a:t>
            </a:r>
            <a:endParaRPr lang="en-US" dirty="0"/>
          </a:p>
        </p:txBody>
      </p:sp>
      <p:sp>
        <p:nvSpPr>
          <p:cNvPr id="6" name="Slide Number Placeholder 5"/>
          <p:cNvSpPr>
            <a:spLocks noGrp="1"/>
          </p:cNvSpPr>
          <p:nvPr>
            <p:ph type="sldNum" sz="quarter" idx="12"/>
          </p:nvPr>
        </p:nvSpPr>
        <p:spPr/>
        <p:txBody>
          <a:bodyPr/>
          <a:lstStyle/>
          <a:p>
            <a:fld id="{E33B946D-1DC2-4F11-A9C9-927A80E5B0DD}" type="slidenum">
              <a:rPr lang="en-US" smtClean="0"/>
              <a:t>‹#›</a:t>
            </a:fld>
            <a:endParaRPr lang="en-US"/>
          </a:p>
        </p:txBody>
      </p:sp>
    </p:spTree>
    <p:extLst>
      <p:ext uri="{BB962C8B-B14F-4D97-AF65-F5344CB8AC3E}">
        <p14:creationId xmlns:p14="http://schemas.microsoft.com/office/powerpoint/2010/main" val="125128424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0A86A0-4AC4-4815-82F8-97466365F731}" type="datetime1">
              <a:rPr lang="en-US" smtClean="0"/>
              <a:t>11/14/2025</a:t>
            </a:fld>
            <a:endParaRPr lang="en-US"/>
          </a:p>
        </p:txBody>
      </p:sp>
      <p:sp>
        <p:nvSpPr>
          <p:cNvPr id="5" name="Footer Placeholder 4"/>
          <p:cNvSpPr>
            <a:spLocks noGrp="1"/>
          </p:cNvSpPr>
          <p:nvPr>
            <p:ph type="ftr" sz="quarter" idx="11"/>
          </p:nvPr>
        </p:nvSpPr>
        <p:spPr/>
        <p:txBody>
          <a:bodyPr/>
          <a:lstStyle/>
          <a:p>
            <a:r>
              <a:rPr lang="en-US" smtClean="0"/>
              <a:t>Corporate Briefing Session 2023 – November 21, 2023</a:t>
            </a:r>
            <a:endParaRPr lang="en-US" dirty="0"/>
          </a:p>
        </p:txBody>
      </p:sp>
      <p:sp>
        <p:nvSpPr>
          <p:cNvPr id="6" name="Slide Number Placeholder 5"/>
          <p:cNvSpPr>
            <a:spLocks noGrp="1"/>
          </p:cNvSpPr>
          <p:nvPr>
            <p:ph type="sldNum" sz="quarter" idx="12"/>
          </p:nvPr>
        </p:nvSpPr>
        <p:spPr/>
        <p:txBody>
          <a:bodyPr/>
          <a:lstStyle/>
          <a:p>
            <a:fld id="{E33B946D-1DC2-4F11-A9C9-927A80E5B0DD}"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3351078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0A86A0-4AC4-4815-82F8-97466365F731}" type="datetime1">
              <a:rPr lang="en-US" smtClean="0"/>
              <a:t>11/14/2025</a:t>
            </a:fld>
            <a:endParaRPr lang="en-US"/>
          </a:p>
        </p:txBody>
      </p:sp>
      <p:sp>
        <p:nvSpPr>
          <p:cNvPr id="5" name="Footer Placeholder 4"/>
          <p:cNvSpPr>
            <a:spLocks noGrp="1"/>
          </p:cNvSpPr>
          <p:nvPr>
            <p:ph type="ftr" sz="quarter" idx="11"/>
          </p:nvPr>
        </p:nvSpPr>
        <p:spPr/>
        <p:txBody>
          <a:bodyPr/>
          <a:lstStyle/>
          <a:p>
            <a:r>
              <a:rPr lang="en-US" smtClean="0"/>
              <a:t>Corporate Briefing Session 2023 – November 21, 2023</a:t>
            </a:r>
            <a:endParaRPr lang="en-US" dirty="0"/>
          </a:p>
        </p:txBody>
      </p:sp>
      <p:sp>
        <p:nvSpPr>
          <p:cNvPr id="6" name="Slide Number Placeholder 5"/>
          <p:cNvSpPr>
            <a:spLocks noGrp="1"/>
          </p:cNvSpPr>
          <p:nvPr>
            <p:ph type="sldNum" sz="quarter" idx="12"/>
          </p:nvPr>
        </p:nvSpPr>
        <p:spPr/>
        <p:txBody>
          <a:bodyPr/>
          <a:lstStyle/>
          <a:p>
            <a:fld id="{E33B946D-1DC2-4F11-A9C9-927A80E5B0DD}" type="slidenum">
              <a:rPr lang="en-US" smtClean="0"/>
              <a:t>‹#›</a:t>
            </a:fld>
            <a:endParaRPr lang="en-US"/>
          </a:p>
        </p:txBody>
      </p:sp>
    </p:spTree>
    <p:extLst>
      <p:ext uri="{BB962C8B-B14F-4D97-AF65-F5344CB8AC3E}">
        <p14:creationId xmlns:p14="http://schemas.microsoft.com/office/powerpoint/2010/main" val="14594992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0A86A0-4AC4-4815-82F8-97466365F731}" type="datetime1">
              <a:rPr lang="en-US" smtClean="0"/>
              <a:t>11/14/2025</a:t>
            </a:fld>
            <a:endParaRPr lang="en-US"/>
          </a:p>
        </p:txBody>
      </p:sp>
      <p:sp>
        <p:nvSpPr>
          <p:cNvPr id="5" name="Footer Placeholder 4"/>
          <p:cNvSpPr>
            <a:spLocks noGrp="1"/>
          </p:cNvSpPr>
          <p:nvPr>
            <p:ph type="ftr" sz="quarter" idx="11"/>
          </p:nvPr>
        </p:nvSpPr>
        <p:spPr/>
        <p:txBody>
          <a:bodyPr/>
          <a:lstStyle/>
          <a:p>
            <a:r>
              <a:rPr lang="en-US" smtClean="0"/>
              <a:t>Corporate Briefing Session 2023 – November 21, 2023</a:t>
            </a:r>
            <a:endParaRPr lang="en-US" dirty="0"/>
          </a:p>
        </p:txBody>
      </p:sp>
      <p:sp>
        <p:nvSpPr>
          <p:cNvPr id="6" name="Slide Number Placeholder 5"/>
          <p:cNvSpPr>
            <a:spLocks noGrp="1"/>
          </p:cNvSpPr>
          <p:nvPr>
            <p:ph type="sldNum" sz="quarter" idx="12"/>
          </p:nvPr>
        </p:nvSpPr>
        <p:spPr/>
        <p:txBody>
          <a:bodyPr/>
          <a:lstStyle/>
          <a:p>
            <a:fld id="{E33B946D-1DC2-4F11-A9C9-927A80E5B0DD}"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6038494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0A86A0-4AC4-4815-82F8-97466365F731}" type="datetime1">
              <a:rPr lang="en-US" smtClean="0"/>
              <a:t>11/14/2025</a:t>
            </a:fld>
            <a:endParaRPr lang="en-US"/>
          </a:p>
        </p:txBody>
      </p:sp>
      <p:sp>
        <p:nvSpPr>
          <p:cNvPr id="5" name="Footer Placeholder 4"/>
          <p:cNvSpPr>
            <a:spLocks noGrp="1"/>
          </p:cNvSpPr>
          <p:nvPr>
            <p:ph type="ftr" sz="quarter" idx="11"/>
          </p:nvPr>
        </p:nvSpPr>
        <p:spPr/>
        <p:txBody>
          <a:bodyPr/>
          <a:lstStyle/>
          <a:p>
            <a:r>
              <a:rPr lang="en-US" smtClean="0"/>
              <a:t>Corporate Briefing Session 2023 – November 21, 2023</a:t>
            </a:r>
            <a:endParaRPr lang="en-US" dirty="0"/>
          </a:p>
        </p:txBody>
      </p:sp>
      <p:sp>
        <p:nvSpPr>
          <p:cNvPr id="6" name="Slide Number Placeholder 5"/>
          <p:cNvSpPr>
            <a:spLocks noGrp="1"/>
          </p:cNvSpPr>
          <p:nvPr>
            <p:ph type="sldNum" sz="quarter" idx="12"/>
          </p:nvPr>
        </p:nvSpPr>
        <p:spPr/>
        <p:txBody>
          <a:bodyPr/>
          <a:lstStyle/>
          <a:p>
            <a:fld id="{E33B946D-1DC2-4F11-A9C9-927A80E5B0DD}" type="slidenum">
              <a:rPr lang="en-US" smtClean="0"/>
              <a:t>‹#›</a:t>
            </a:fld>
            <a:endParaRPr lang="en-US"/>
          </a:p>
        </p:txBody>
      </p:sp>
    </p:spTree>
    <p:extLst>
      <p:ext uri="{BB962C8B-B14F-4D97-AF65-F5344CB8AC3E}">
        <p14:creationId xmlns:p14="http://schemas.microsoft.com/office/powerpoint/2010/main" val="2698148269"/>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078BC7-4A83-4B20-B758-DB519645B0A6}" type="datetime1">
              <a:rPr lang="en-US" smtClean="0"/>
              <a:t>11/14/2025</a:t>
            </a:fld>
            <a:endParaRPr lang="en-US"/>
          </a:p>
        </p:txBody>
      </p:sp>
      <p:sp>
        <p:nvSpPr>
          <p:cNvPr id="5" name="Footer Placeholder 4"/>
          <p:cNvSpPr>
            <a:spLocks noGrp="1"/>
          </p:cNvSpPr>
          <p:nvPr>
            <p:ph type="ftr" sz="quarter" idx="11"/>
          </p:nvPr>
        </p:nvSpPr>
        <p:spPr/>
        <p:txBody>
          <a:bodyPr/>
          <a:lstStyle/>
          <a:p>
            <a:r>
              <a:rPr lang="en-US" smtClean="0"/>
              <a:t>Corporate Briefing Session 2023 – November 21, 2023</a:t>
            </a:r>
            <a:endParaRPr lang="en-US" dirty="0"/>
          </a:p>
        </p:txBody>
      </p:sp>
      <p:sp>
        <p:nvSpPr>
          <p:cNvPr id="6" name="Slide Number Placeholder 5"/>
          <p:cNvSpPr>
            <a:spLocks noGrp="1"/>
          </p:cNvSpPr>
          <p:nvPr>
            <p:ph type="sldNum" sz="quarter" idx="12"/>
          </p:nvPr>
        </p:nvSpPr>
        <p:spPr/>
        <p:txBody>
          <a:bodyPr/>
          <a:lstStyle/>
          <a:p>
            <a:fld id="{E33B946D-1DC2-4F11-A9C9-927A80E5B0DD}" type="slidenum">
              <a:rPr lang="en-US" smtClean="0"/>
              <a:t>‹#›</a:t>
            </a:fld>
            <a:endParaRPr lang="en-US"/>
          </a:p>
        </p:txBody>
      </p:sp>
    </p:spTree>
    <p:extLst>
      <p:ext uri="{BB962C8B-B14F-4D97-AF65-F5344CB8AC3E}">
        <p14:creationId xmlns:p14="http://schemas.microsoft.com/office/powerpoint/2010/main" val="2717942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9836CC-ED1D-4F73-AC7C-CAB533514E26}" type="datetime1">
              <a:rPr lang="en-US" smtClean="0"/>
              <a:t>11/14/2025</a:t>
            </a:fld>
            <a:endParaRPr lang="en-US"/>
          </a:p>
        </p:txBody>
      </p:sp>
      <p:sp>
        <p:nvSpPr>
          <p:cNvPr id="5" name="Footer Placeholder 4"/>
          <p:cNvSpPr>
            <a:spLocks noGrp="1"/>
          </p:cNvSpPr>
          <p:nvPr>
            <p:ph type="ftr" sz="quarter" idx="11"/>
          </p:nvPr>
        </p:nvSpPr>
        <p:spPr/>
        <p:txBody>
          <a:bodyPr/>
          <a:lstStyle/>
          <a:p>
            <a:r>
              <a:rPr lang="en-US" smtClean="0"/>
              <a:t>Corporate Briefing Session 2023 – November 21, 2023</a:t>
            </a:r>
            <a:endParaRPr lang="en-US" dirty="0"/>
          </a:p>
        </p:txBody>
      </p:sp>
      <p:sp>
        <p:nvSpPr>
          <p:cNvPr id="6" name="Slide Number Placeholder 5"/>
          <p:cNvSpPr>
            <a:spLocks noGrp="1"/>
          </p:cNvSpPr>
          <p:nvPr>
            <p:ph type="sldNum" sz="quarter" idx="12"/>
          </p:nvPr>
        </p:nvSpPr>
        <p:spPr/>
        <p:txBody>
          <a:bodyPr/>
          <a:lstStyle/>
          <a:p>
            <a:fld id="{E33B946D-1DC2-4F11-A9C9-927A80E5B0DD}" type="slidenum">
              <a:rPr lang="en-US" smtClean="0"/>
              <a:t>‹#›</a:t>
            </a:fld>
            <a:endParaRPr lang="en-US"/>
          </a:p>
        </p:txBody>
      </p:sp>
    </p:spTree>
    <p:extLst>
      <p:ext uri="{BB962C8B-B14F-4D97-AF65-F5344CB8AC3E}">
        <p14:creationId xmlns:p14="http://schemas.microsoft.com/office/powerpoint/2010/main" val="362250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EE5697-7A05-4614-8333-DEE0F9505B75}" type="datetime1">
              <a:rPr lang="en-US" smtClean="0"/>
              <a:t>11/14/2025</a:t>
            </a:fld>
            <a:endParaRPr lang="en-US"/>
          </a:p>
        </p:txBody>
      </p:sp>
      <p:sp>
        <p:nvSpPr>
          <p:cNvPr id="5" name="Footer Placeholder 4"/>
          <p:cNvSpPr>
            <a:spLocks noGrp="1"/>
          </p:cNvSpPr>
          <p:nvPr>
            <p:ph type="ftr" sz="quarter" idx="11"/>
          </p:nvPr>
        </p:nvSpPr>
        <p:spPr/>
        <p:txBody>
          <a:bodyPr/>
          <a:lstStyle/>
          <a:p>
            <a:r>
              <a:rPr lang="en-US" smtClean="0"/>
              <a:t>Corporate Briefing Session 2023 – November 21, 2023</a:t>
            </a:r>
            <a:endParaRPr lang="en-US" dirty="0"/>
          </a:p>
        </p:txBody>
      </p:sp>
      <p:sp>
        <p:nvSpPr>
          <p:cNvPr id="6" name="Slide Number Placeholder 5"/>
          <p:cNvSpPr>
            <a:spLocks noGrp="1"/>
          </p:cNvSpPr>
          <p:nvPr>
            <p:ph type="sldNum" sz="quarter" idx="12"/>
          </p:nvPr>
        </p:nvSpPr>
        <p:spPr/>
        <p:txBody>
          <a:bodyPr/>
          <a:lstStyle/>
          <a:p>
            <a:fld id="{E33B946D-1DC2-4F11-A9C9-927A80E5B0DD}" type="slidenum">
              <a:rPr lang="en-US" smtClean="0"/>
              <a:t>‹#›</a:t>
            </a:fld>
            <a:endParaRPr lang="en-US"/>
          </a:p>
        </p:txBody>
      </p:sp>
    </p:spTree>
    <p:extLst>
      <p:ext uri="{BB962C8B-B14F-4D97-AF65-F5344CB8AC3E}">
        <p14:creationId xmlns:p14="http://schemas.microsoft.com/office/powerpoint/2010/main" val="180083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F893A4-150D-4CCE-B883-3EEF7AD8F8AB}" type="datetime1">
              <a:rPr lang="en-US" smtClean="0"/>
              <a:t>11/14/2025</a:t>
            </a:fld>
            <a:endParaRPr lang="en-US"/>
          </a:p>
        </p:txBody>
      </p:sp>
      <p:sp>
        <p:nvSpPr>
          <p:cNvPr id="5" name="Footer Placeholder 4"/>
          <p:cNvSpPr>
            <a:spLocks noGrp="1"/>
          </p:cNvSpPr>
          <p:nvPr>
            <p:ph type="ftr" sz="quarter" idx="11"/>
          </p:nvPr>
        </p:nvSpPr>
        <p:spPr/>
        <p:txBody>
          <a:bodyPr/>
          <a:lstStyle/>
          <a:p>
            <a:r>
              <a:rPr lang="en-US" smtClean="0"/>
              <a:t>Corporate Briefing Session 2023 – November 21, 2023</a:t>
            </a:r>
            <a:endParaRPr lang="en-US" dirty="0"/>
          </a:p>
        </p:txBody>
      </p:sp>
      <p:sp>
        <p:nvSpPr>
          <p:cNvPr id="6" name="Slide Number Placeholder 5"/>
          <p:cNvSpPr>
            <a:spLocks noGrp="1"/>
          </p:cNvSpPr>
          <p:nvPr>
            <p:ph type="sldNum" sz="quarter" idx="12"/>
          </p:nvPr>
        </p:nvSpPr>
        <p:spPr/>
        <p:txBody>
          <a:bodyPr/>
          <a:lstStyle/>
          <a:p>
            <a:fld id="{E33B946D-1DC2-4F11-A9C9-927A80E5B0DD}" type="slidenum">
              <a:rPr lang="en-US" smtClean="0"/>
              <a:t>‹#›</a:t>
            </a:fld>
            <a:endParaRPr lang="en-US"/>
          </a:p>
        </p:txBody>
      </p:sp>
    </p:spTree>
    <p:extLst>
      <p:ext uri="{BB962C8B-B14F-4D97-AF65-F5344CB8AC3E}">
        <p14:creationId xmlns:p14="http://schemas.microsoft.com/office/powerpoint/2010/main" val="153677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BB2E3A-2BC9-48BF-98EC-F7EDC425CAB5}" type="datetime1">
              <a:rPr lang="en-US" smtClean="0"/>
              <a:t>11/14/2025</a:t>
            </a:fld>
            <a:endParaRPr lang="en-US"/>
          </a:p>
        </p:txBody>
      </p:sp>
      <p:sp>
        <p:nvSpPr>
          <p:cNvPr id="6" name="Footer Placeholder 5"/>
          <p:cNvSpPr>
            <a:spLocks noGrp="1"/>
          </p:cNvSpPr>
          <p:nvPr>
            <p:ph type="ftr" sz="quarter" idx="11"/>
          </p:nvPr>
        </p:nvSpPr>
        <p:spPr/>
        <p:txBody>
          <a:bodyPr/>
          <a:lstStyle/>
          <a:p>
            <a:r>
              <a:rPr lang="en-US" smtClean="0"/>
              <a:t>Corporate Briefing Session 2023 – November 21, 2023</a:t>
            </a:r>
            <a:endParaRPr lang="en-US" dirty="0"/>
          </a:p>
        </p:txBody>
      </p:sp>
      <p:sp>
        <p:nvSpPr>
          <p:cNvPr id="7" name="Slide Number Placeholder 6"/>
          <p:cNvSpPr>
            <a:spLocks noGrp="1"/>
          </p:cNvSpPr>
          <p:nvPr>
            <p:ph type="sldNum" sz="quarter" idx="12"/>
          </p:nvPr>
        </p:nvSpPr>
        <p:spPr/>
        <p:txBody>
          <a:bodyPr/>
          <a:lstStyle/>
          <a:p>
            <a:fld id="{E33B946D-1DC2-4F11-A9C9-927A80E5B0DD}" type="slidenum">
              <a:rPr lang="en-US" smtClean="0"/>
              <a:t>‹#›</a:t>
            </a:fld>
            <a:endParaRPr lang="en-US"/>
          </a:p>
        </p:txBody>
      </p:sp>
    </p:spTree>
    <p:extLst>
      <p:ext uri="{BB962C8B-B14F-4D97-AF65-F5344CB8AC3E}">
        <p14:creationId xmlns:p14="http://schemas.microsoft.com/office/powerpoint/2010/main" val="302972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0A86A0-4AC4-4815-82F8-97466365F731}" type="datetime1">
              <a:rPr lang="en-US" smtClean="0"/>
              <a:t>11/14/2025</a:t>
            </a:fld>
            <a:endParaRPr lang="en-US"/>
          </a:p>
        </p:txBody>
      </p:sp>
      <p:sp>
        <p:nvSpPr>
          <p:cNvPr id="8" name="Footer Placeholder 7"/>
          <p:cNvSpPr>
            <a:spLocks noGrp="1"/>
          </p:cNvSpPr>
          <p:nvPr>
            <p:ph type="ftr" sz="quarter" idx="11"/>
          </p:nvPr>
        </p:nvSpPr>
        <p:spPr/>
        <p:txBody>
          <a:bodyPr/>
          <a:lstStyle/>
          <a:p>
            <a:r>
              <a:rPr lang="en-US" smtClean="0"/>
              <a:t>Corporate Briefing Session 2023 – November 21, 2023</a:t>
            </a:r>
            <a:endParaRPr lang="en-US" dirty="0"/>
          </a:p>
        </p:txBody>
      </p:sp>
      <p:sp>
        <p:nvSpPr>
          <p:cNvPr id="9" name="Slide Number Placeholder 8"/>
          <p:cNvSpPr>
            <a:spLocks noGrp="1"/>
          </p:cNvSpPr>
          <p:nvPr>
            <p:ph type="sldNum" sz="quarter" idx="12"/>
          </p:nvPr>
        </p:nvSpPr>
        <p:spPr/>
        <p:txBody>
          <a:bodyPr/>
          <a:lstStyle/>
          <a:p>
            <a:fld id="{E33B946D-1DC2-4F11-A9C9-927A80E5B0DD}" type="slidenum">
              <a:rPr lang="en-US" smtClean="0"/>
              <a:t>‹#›</a:t>
            </a:fld>
            <a:endParaRPr lang="en-US"/>
          </a:p>
        </p:txBody>
      </p:sp>
    </p:spTree>
    <p:extLst>
      <p:ext uri="{BB962C8B-B14F-4D97-AF65-F5344CB8AC3E}">
        <p14:creationId xmlns:p14="http://schemas.microsoft.com/office/powerpoint/2010/main" val="2771455318"/>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524907-40B5-4CE0-B65D-67EE4CEAD016}" type="datetime1">
              <a:rPr lang="en-US" smtClean="0"/>
              <a:t>11/14/2025</a:t>
            </a:fld>
            <a:endParaRPr lang="en-US"/>
          </a:p>
        </p:txBody>
      </p:sp>
      <p:sp>
        <p:nvSpPr>
          <p:cNvPr id="4" name="Footer Placeholder 3"/>
          <p:cNvSpPr>
            <a:spLocks noGrp="1"/>
          </p:cNvSpPr>
          <p:nvPr>
            <p:ph type="ftr" sz="quarter" idx="11"/>
          </p:nvPr>
        </p:nvSpPr>
        <p:spPr/>
        <p:txBody>
          <a:bodyPr/>
          <a:lstStyle/>
          <a:p>
            <a:r>
              <a:rPr lang="en-US" smtClean="0"/>
              <a:t>Corporate Briefing Session 2023 – November 21, 2023</a:t>
            </a:r>
            <a:endParaRPr lang="en-US" dirty="0"/>
          </a:p>
        </p:txBody>
      </p:sp>
      <p:sp>
        <p:nvSpPr>
          <p:cNvPr id="5" name="Slide Number Placeholder 4"/>
          <p:cNvSpPr>
            <a:spLocks noGrp="1"/>
          </p:cNvSpPr>
          <p:nvPr>
            <p:ph type="sldNum" sz="quarter" idx="12"/>
          </p:nvPr>
        </p:nvSpPr>
        <p:spPr/>
        <p:txBody>
          <a:bodyPr/>
          <a:lstStyle/>
          <a:p>
            <a:fld id="{E33B946D-1DC2-4F11-A9C9-927A80E5B0DD}" type="slidenum">
              <a:rPr lang="en-US" smtClean="0"/>
              <a:t>‹#›</a:t>
            </a:fld>
            <a:endParaRPr lang="en-US"/>
          </a:p>
        </p:txBody>
      </p:sp>
    </p:spTree>
    <p:extLst>
      <p:ext uri="{BB962C8B-B14F-4D97-AF65-F5344CB8AC3E}">
        <p14:creationId xmlns:p14="http://schemas.microsoft.com/office/powerpoint/2010/main" val="576229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C69796-ECC0-4AEA-8B87-0CA632EC7960}" type="datetime1">
              <a:rPr lang="en-US" smtClean="0"/>
              <a:t>11/14/2025</a:t>
            </a:fld>
            <a:endParaRPr lang="en-US"/>
          </a:p>
        </p:txBody>
      </p:sp>
      <p:sp>
        <p:nvSpPr>
          <p:cNvPr id="3" name="Footer Placeholder 2"/>
          <p:cNvSpPr>
            <a:spLocks noGrp="1"/>
          </p:cNvSpPr>
          <p:nvPr>
            <p:ph type="ftr" sz="quarter" idx="11"/>
          </p:nvPr>
        </p:nvSpPr>
        <p:spPr/>
        <p:txBody>
          <a:bodyPr/>
          <a:lstStyle/>
          <a:p>
            <a:r>
              <a:rPr lang="en-US" smtClean="0"/>
              <a:t>Corporate Briefing Session 2023 – November 21, 2023</a:t>
            </a:r>
            <a:endParaRPr lang="en-US" dirty="0"/>
          </a:p>
        </p:txBody>
      </p:sp>
      <p:sp>
        <p:nvSpPr>
          <p:cNvPr id="4" name="Slide Number Placeholder 3"/>
          <p:cNvSpPr>
            <a:spLocks noGrp="1"/>
          </p:cNvSpPr>
          <p:nvPr>
            <p:ph type="sldNum" sz="quarter" idx="12"/>
          </p:nvPr>
        </p:nvSpPr>
        <p:spPr/>
        <p:txBody>
          <a:bodyPr/>
          <a:lstStyle/>
          <a:p>
            <a:fld id="{E33B946D-1DC2-4F11-A9C9-927A80E5B0DD}" type="slidenum">
              <a:rPr lang="en-US" smtClean="0"/>
              <a:t>‹#›</a:t>
            </a:fld>
            <a:endParaRPr lang="en-US"/>
          </a:p>
        </p:txBody>
      </p:sp>
    </p:spTree>
    <p:extLst>
      <p:ext uri="{BB962C8B-B14F-4D97-AF65-F5344CB8AC3E}">
        <p14:creationId xmlns:p14="http://schemas.microsoft.com/office/powerpoint/2010/main" val="374672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3D22272-6262-4B8D-9957-71B8548DA3FF}" type="datetime1">
              <a:rPr lang="en-US" smtClean="0"/>
              <a:t>11/14/2025</a:t>
            </a:fld>
            <a:endParaRPr lang="en-US"/>
          </a:p>
        </p:txBody>
      </p:sp>
      <p:sp>
        <p:nvSpPr>
          <p:cNvPr id="6" name="Footer Placeholder 5"/>
          <p:cNvSpPr>
            <a:spLocks noGrp="1"/>
          </p:cNvSpPr>
          <p:nvPr>
            <p:ph type="ftr" sz="quarter" idx="11"/>
          </p:nvPr>
        </p:nvSpPr>
        <p:spPr/>
        <p:txBody>
          <a:bodyPr/>
          <a:lstStyle/>
          <a:p>
            <a:r>
              <a:rPr lang="en-US" smtClean="0"/>
              <a:t>Corporate Briefing Session 2023 – November 21, 2023</a:t>
            </a:r>
            <a:endParaRPr lang="en-US" dirty="0"/>
          </a:p>
        </p:txBody>
      </p:sp>
      <p:sp>
        <p:nvSpPr>
          <p:cNvPr id="7" name="Slide Number Placeholder 6"/>
          <p:cNvSpPr>
            <a:spLocks noGrp="1"/>
          </p:cNvSpPr>
          <p:nvPr>
            <p:ph type="sldNum" sz="quarter" idx="12"/>
          </p:nvPr>
        </p:nvSpPr>
        <p:spPr/>
        <p:txBody>
          <a:bodyPr/>
          <a:lstStyle/>
          <a:p>
            <a:fld id="{E33B946D-1DC2-4F11-A9C9-927A80E5B0DD}" type="slidenum">
              <a:rPr lang="en-US" smtClean="0"/>
              <a:t>‹#›</a:t>
            </a:fld>
            <a:endParaRPr lang="en-US"/>
          </a:p>
        </p:txBody>
      </p:sp>
    </p:spTree>
    <p:extLst>
      <p:ext uri="{BB962C8B-B14F-4D97-AF65-F5344CB8AC3E}">
        <p14:creationId xmlns:p14="http://schemas.microsoft.com/office/powerpoint/2010/main" val="149906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7457240-6EE8-4991-BF5D-DD85C69ADE46}" type="datetime1">
              <a:rPr lang="en-US" smtClean="0"/>
              <a:t>11/14/2025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3B946D-1DC2-4F11-A9C9-927A80E5B0DD}" type="slidenum">
              <a:rPr lang="en-US" smtClean="0"/>
              <a:t>‹#›</a:t>
            </a:fld>
            <a:endParaRPr lang="en-US"/>
          </a:p>
        </p:txBody>
      </p:sp>
    </p:spTree>
    <p:extLst>
      <p:ext uri="{BB962C8B-B14F-4D97-AF65-F5344CB8AC3E}">
        <p14:creationId xmlns:p14="http://schemas.microsoft.com/office/powerpoint/2010/main" val="423163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0A86A0-4AC4-4815-82F8-97466365F731}" type="datetime1">
              <a:rPr lang="en-US" smtClean="0"/>
              <a:t>11/14/2025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Corporate Briefing Session 2023 – November 21, 2023</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33B946D-1DC2-4F11-A9C9-927A80E5B0DD}" type="slidenum">
              <a:rPr lang="en-US" smtClean="0"/>
              <a:t>‹#›</a:t>
            </a:fld>
            <a:endParaRPr lang="en-US"/>
          </a:p>
        </p:txBody>
      </p:sp>
    </p:spTree>
    <p:extLst>
      <p:ext uri="{BB962C8B-B14F-4D97-AF65-F5344CB8AC3E}">
        <p14:creationId xmlns:p14="http://schemas.microsoft.com/office/powerpoint/2010/main" val="1124670287"/>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 id="2147484213" r:id="rId12"/>
    <p:sldLayoutId id="2147484214" r:id="rId13"/>
    <p:sldLayoutId id="2147484215" r:id="rId14"/>
    <p:sldLayoutId id="2147484216" r:id="rId15"/>
    <p:sldLayoutId id="2147484217"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2" y="685802"/>
            <a:ext cx="6600451" cy="1523999"/>
          </a:xfrm>
        </p:spPr>
        <p:txBody>
          <a:bodyPr>
            <a:normAutofit fontScale="90000"/>
          </a:bodyPr>
          <a:lstStyle/>
          <a:p>
            <a:pPr algn="ctr"/>
            <a:r>
              <a:rPr lang="en-US" dirty="0"/>
              <a:t>SHAHZAD TEXTILE </a:t>
            </a:r>
            <a:br>
              <a:rPr lang="en-US" dirty="0"/>
            </a:br>
            <a:r>
              <a:rPr lang="en-US" dirty="0"/>
              <a:t>MILLS LIMITED</a:t>
            </a:r>
          </a:p>
        </p:txBody>
      </p:sp>
      <p:sp>
        <p:nvSpPr>
          <p:cNvPr id="3" name="Subtitle 2"/>
          <p:cNvSpPr>
            <a:spLocks noGrp="1"/>
          </p:cNvSpPr>
          <p:nvPr>
            <p:ph type="subTitle" idx="1"/>
          </p:nvPr>
        </p:nvSpPr>
        <p:spPr>
          <a:xfrm>
            <a:off x="982980" y="533400"/>
            <a:ext cx="7178041" cy="1600200"/>
          </a:xfrm>
        </p:spPr>
        <p:txBody>
          <a:bodyPr>
            <a:noAutofit/>
          </a:bodyPr>
          <a:lstStyle/>
          <a:p>
            <a:pPr algn="l"/>
            <a:endParaRPr lang="en-US" sz="4000" b="1" dirty="0"/>
          </a:p>
          <a:p>
            <a:pPr algn="ctr"/>
            <a:endParaRPr lang="en-US" sz="4000" b="1" dirty="0"/>
          </a:p>
          <a:p>
            <a:pPr algn="ctr"/>
            <a:r>
              <a:rPr lang="en-US" sz="4000" b="1" dirty="0"/>
              <a:t>  </a:t>
            </a:r>
          </a:p>
          <a:p>
            <a:pPr algn="ctr"/>
            <a:r>
              <a:rPr lang="en-US" sz="4000" b="1" dirty="0"/>
              <a:t>Corporate Briefing</a:t>
            </a:r>
          </a:p>
          <a:p>
            <a:pPr algn="ctr"/>
            <a:r>
              <a:rPr lang="en-US" b="1" i="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For the year </a:t>
            </a:r>
            <a:r>
              <a:rPr lang="en-US" b="1" dirty="0">
                <a:latin typeface="Times New Roman" panose="02020603050405020304" pitchFamily="18" charset="0"/>
                <a:cs typeface="Times New Roman" panose="02020603050405020304" pitchFamily="18" charset="0"/>
              </a:rPr>
              <a:t>ended June 30, </a:t>
            </a:r>
            <a:r>
              <a:rPr lang="en-US" b="1" dirty="0" smtClean="0">
                <a:latin typeface="Times New Roman" panose="02020603050405020304" pitchFamily="18" charset="0"/>
                <a:cs typeface="Times New Roman" panose="02020603050405020304" pitchFamily="18" charset="0"/>
              </a:rPr>
              <a:t>2025</a:t>
            </a:r>
            <a:endParaRPr lang="en-US" b="1"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5638800"/>
            <a:ext cx="924054" cy="623455"/>
          </a:xfrm>
          <a:prstGeom prst="rect">
            <a:avLst/>
          </a:prstGeom>
        </p:spPr>
      </p:pic>
      <p:sp>
        <p:nvSpPr>
          <p:cNvPr id="7" name="Footer Placeholder 3"/>
          <p:cNvSpPr txBox="1">
            <a:spLocks/>
          </p:cNvSpPr>
          <p:nvPr/>
        </p:nvSpPr>
        <p:spPr>
          <a:xfrm>
            <a:off x="5181600" y="6502400"/>
            <a:ext cx="34290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spTree>
    <p:extLst>
      <p:ext uri="{BB962C8B-B14F-4D97-AF65-F5344CB8AC3E}">
        <p14:creationId xmlns:p14="http://schemas.microsoft.com/office/powerpoint/2010/main" val="3040551758"/>
      </p:ext>
    </p:extLst>
  </p:cSld>
  <p:clrMapOvr>
    <a:masterClrMapping/>
  </p:clrMapOvr>
  <mc:AlternateContent xmlns:mc="http://schemas.openxmlformats.org/markup-compatibility/2006" xmlns:p14="http://schemas.microsoft.com/office/powerpoint/2010/main">
    <mc:Choice Requires="p14">
      <p:transition spd="slow" p14:dur="2000" advTm="4512"/>
    </mc:Choice>
    <mc:Fallback xmlns="">
      <p:transition spd="slow" advTm="451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82" y="1233170"/>
            <a:ext cx="6427837" cy="1143000"/>
          </a:xfrm>
        </p:spPr>
        <p:txBody>
          <a:bodyPr>
            <a:normAutofit fontScale="90000"/>
          </a:bodyPr>
          <a:lstStyle/>
          <a:p>
            <a:pPr algn="ctr"/>
            <a:r>
              <a:rPr lang="en-US" dirty="0"/>
              <a:t>Corporate Role in Socio Economic Development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5706669"/>
              </p:ext>
            </p:extLst>
          </p:nvPr>
        </p:nvGraphicFramePr>
        <p:xfrm>
          <a:off x="1449522" y="2667000"/>
          <a:ext cx="6244957" cy="2291080"/>
        </p:xfrm>
        <a:graphic>
          <a:graphicData uri="http://schemas.openxmlformats.org/drawingml/2006/table">
            <a:tbl>
              <a:tblPr firstRow="1" bandRow="1">
                <a:tableStyleId>{5C22544A-7EE6-4342-B048-85BDC9FD1C3A}</a:tableStyleId>
              </a:tblPr>
              <a:tblGrid>
                <a:gridCol w="3229436">
                  <a:extLst>
                    <a:ext uri="{9D8B030D-6E8A-4147-A177-3AD203B41FA5}">
                      <a16:colId xmlns:a16="http://schemas.microsoft.com/office/drawing/2014/main" val="20000"/>
                    </a:ext>
                  </a:extLst>
                </a:gridCol>
                <a:gridCol w="993672">
                  <a:extLst>
                    <a:ext uri="{9D8B030D-6E8A-4147-A177-3AD203B41FA5}">
                      <a16:colId xmlns:a16="http://schemas.microsoft.com/office/drawing/2014/main" val="20001"/>
                    </a:ext>
                  </a:extLst>
                </a:gridCol>
                <a:gridCol w="910866">
                  <a:extLst>
                    <a:ext uri="{9D8B030D-6E8A-4147-A177-3AD203B41FA5}">
                      <a16:colId xmlns:a16="http://schemas.microsoft.com/office/drawing/2014/main" val="20002"/>
                    </a:ext>
                  </a:extLst>
                </a:gridCol>
                <a:gridCol w="1110983">
                  <a:extLst>
                    <a:ext uri="{9D8B030D-6E8A-4147-A177-3AD203B41FA5}">
                      <a16:colId xmlns:a16="http://schemas.microsoft.com/office/drawing/2014/main" val="20005"/>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Numbers</a:t>
                      </a:r>
                      <a:r>
                        <a:rPr lang="en-US" baseline="0" dirty="0" smtClean="0"/>
                        <a:t> of Workers &amp; Employees</a:t>
                      </a:r>
                      <a:endParaRPr lang="en-US" dirty="0"/>
                    </a:p>
                  </a:txBody>
                  <a:tcPr/>
                </a:tc>
                <a:tc gridSpan="2">
                  <a:txBody>
                    <a:bodyPr/>
                    <a:lstStyle/>
                    <a:p>
                      <a:pPr algn="ctr"/>
                      <a:r>
                        <a:rPr lang="en-US" dirty="0"/>
                        <a:t>Permanent</a:t>
                      </a:r>
                    </a:p>
                  </a:txBody>
                  <a:tcPr/>
                </a:tc>
                <a:tc hMerge="1">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Total</a:t>
                      </a:r>
                    </a:p>
                    <a:p>
                      <a:pPr algn="ctr"/>
                      <a:endParaRPr lang="en-US" dirty="0"/>
                    </a:p>
                  </a:txBody>
                  <a:tcPr/>
                </a:tc>
                <a:extLst>
                  <a:ext uri="{0D108BD9-81ED-4DB2-BD59-A6C34878D82A}">
                    <a16:rowId xmlns:a16="http://schemas.microsoft.com/office/drawing/2014/main" val="10000"/>
                  </a:ext>
                </a:extLst>
              </a:tr>
              <a:tr h="370840">
                <a:tc>
                  <a:txBody>
                    <a:bodyPr/>
                    <a:lstStyle/>
                    <a:p>
                      <a:pPr algn="ctr"/>
                      <a:endParaRPr lang="en-US" dirty="0"/>
                    </a:p>
                  </a:txBody>
                  <a:tcPr/>
                </a:tc>
                <a:tc>
                  <a:txBody>
                    <a:bodyPr/>
                    <a:lstStyle/>
                    <a:p>
                      <a:pPr algn="ctr"/>
                      <a:r>
                        <a:rPr lang="en-US" dirty="0"/>
                        <a:t>H.O</a:t>
                      </a:r>
                    </a:p>
                  </a:txBody>
                  <a:tcPr/>
                </a:tc>
                <a:tc>
                  <a:txBody>
                    <a:bodyPr/>
                    <a:lstStyle/>
                    <a:p>
                      <a:pPr algn="ctr"/>
                      <a:r>
                        <a:rPr lang="en-US" dirty="0"/>
                        <a:t>Mills</a:t>
                      </a:r>
                    </a:p>
                  </a:txBody>
                  <a:tcPr/>
                </a:tc>
                <a:tc>
                  <a:txBody>
                    <a:bodyPr/>
                    <a:lstStyle/>
                    <a:p>
                      <a:pPr algn="ctr"/>
                      <a:endParaRPr lang="en-US" dirty="0"/>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Employees</a:t>
                      </a:r>
                      <a:r>
                        <a:rPr lang="en-US" baseline="0" dirty="0" smtClean="0"/>
                        <a:t> </a:t>
                      </a:r>
                      <a:r>
                        <a:rPr lang="en-US" baseline="0" dirty="0"/>
                        <a:t>as at year end</a:t>
                      </a:r>
                      <a:endParaRPr lang="en-US" dirty="0"/>
                    </a:p>
                    <a:p>
                      <a:pPr algn="ctr"/>
                      <a:endParaRPr lang="en-US" dirty="0"/>
                    </a:p>
                  </a:txBody>
                  <a:tcPr/>
                </a:tc>
                <a:tc>
                  <a:txBody>
                    <a:bodyPr/>
                    <a:lstStyle/>
                    <a:p>
                      <a:pPr algn="ctr"/>
                      <a:r>
                        <a:rPr lang="en-US" dirty="0" smtClean="0"/>
                        <a:t>30</a:t>
                      </a:r>
                      <a:endParaRPr lang="en-US" dirty="0"/>
                    </a:p>
                  </a:txBody>
                  <a:tcPr/>
                </a:tc>
                <a:tc>
                  <a:txBody>
                    <a:bodyPr/>
                    <a:lstStyle/>
                    <a:p>
                      <a:pPr algn="ctr"/>
                      <a:r>
                        <a:rPr lang="en-US" dirty="0" smtClean="0">
                          <a:solidFill>
                            <a:schemeClr val="tx1"/>
                          </a:solidFill>
                        </a:rPr>
                        <a:t>1668</a:t>
                      </a:r>
                      <a:endParaRPr lang="en-US" dirty="0">
                        <a:solidFill>
                          <a:schemeClr val="tx1"/>
                        </a:solidFill>
                      </a:endParaRPr>
                    </a:p>
                  </a:txBody>
                  <a:tcPr/>
                </a:tc>
                <a:tc>
                  <a:txBody>
                    <a:bodyPr/>
                    <a:lstStyle/>
                    <a:p>
                      <a:pPr algn="ctr"/>
                      <a:r>
                        <a:rPr lang="en-US" b="1" dirty="0" smtClean="0"/>
                        <a:t>1,698</a:t>
                      </a:r>
                      <a:endParaRPr lang="en-US" b="1" dirty="0"/>
                    </a:p>
                  </a:txBody>
                  <a:tcPr/>
                </a:tc>
                <a:extLst>
                  <a:ext uri="{0D108BD9-81ED-4DB2-BD59-A6C34878D82A}">
                    <a16:rowId xmlns:a16="http://schemas.microsoft.com/office/drawing/2014/main" val="10002"/>
                  </a:ext>
                </a:extLst>
              </a:tr>
              <a:tr h="370840">
                <a:tc>
                  <a:txBody>
                    <a:bodyPr/>
                    <a:lstStyle/>
                    <a:p>
                      <a:pPr algn="ctr"/>
                      <a:r>
                        <a:rPr lang="en-US" dirty="0" smtClean="0"/>
                        <a:t>Avg. </a:t>
                      </a:r>
                      <a:r>
                        <a:rPr lang="en-US" dirty="0"/>
                        <a:t>employees during the year</a:t>
                      </a:r>
                    </a:p>
                  </a:txBody>
                  <a:tcPr/>
                </a:tc>
                <a:tc>
                  <a:txBody>
                    <a:bodyPr/>
                    <a:lstStyle/>
                    <a:p>
                      <a:pPr algn="ctr"/>
                      <a:r>
                        <a:rPr lang="en-US" dirty="0" smtClean="0"/>
                        <a:t>30</a:t>
                      </a:r>
                      <a:endParaRPr lang="en-US" dirty="0"/>
                    </a:p>
                  </a:txBody>
                  <a:tcPr/>
                </a:tc>
                <a:tc>
                  <a:txBody>
                    <a:bodyPr/>
                    <a:lstStyle/>
                    <a:p>
                      <a:pPr algn="ctr"/>
                      <a:r>
                        <a:rPr lang="en-US" dirty="0" smtClean="0">
                          <a:solidFill>
                            <a:schemeClr val="tx1"/>
                          </a:solidFill>
                        </a:rPr>
                        <a:t>1674</a:t>
                      </a:r>
                      <a:endParaRPr lang="en-US" dirty="0">
                        <a:solidFill>
                          <a:schemeClr val="tx1"/>
                        </a:solidFill>
                      </a:endParaRPr>
                    </a:p>
                  </a:txBody>
                  <a:tcPr/>
                </a:tc>
                <a:tc>
                  <a:txBody>
                    <a:bodyPr/>
                    <a:lstStyle/>
                    <a:p>
                      <a:pPr algn="ctr"/>
                      <a:r>
                        <a:rPr lang="en-US" b="1" dirty="0" smtClean="0"/>
                        <a:t>1,704</a:t>
                      </a:r>
                      <a:endParaRPr lang="en-US" b="1" dirty="0"/>
                    </a:p>
                  </a:txBody>
                  <a:tcPr/>
                </a:tc>
                <a:extLst>
                  <a:ext uri="{0D108BD9-81ED-4DB2-BD59-A6C34878D82A}">
                    <a16:rowId xmlns:a16="http://schemas.microsoft.com/office/drawing/2014/main" val="10003"/>
                  </a:ext>
                </a:extLst>
              </a:tr>
            </a:tbl>
          </a:graphicData>
        </a:graphic>
      </p:graphicFrame>
      <p:pic>
        <p:nvPicPr>
          <p:cNvPr id="6" name="Picture 5">
            <a:extLst>
              <a:ext uri="{FF2B5EF4-FFF2-40B4-BE49-F238E27FC236}">
                <a16:creationId xmlns:a16="http://schemas.microsoft.com/office/drawing/2014/main" id="{D3E591DA-FB2F-449B-836D-817398B7A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104" y="5617269"/>
            <a:ext cx="924054" cy="623455"/>
          </a:xfrm>
          <a:prstGeom prst="rect">
            <a:avLst/>
          </a:prstGeom>
        </p:spPr>
      </p:pic>
      <p:sp>
        <p:nvSpPr>
          <p:cNvPr id="7" name="Footer Placeholder 3"/>
          <p:cNvSpPr txBox="1">
            <a:spLocks/>
          </p:cNvSpPr>
          <p:nvPr/>
        </p:nvSpPr>
        <p:spPr>
          <a:xfrm>
            <a:off x="5105400" y="6477000"/>
            <a:ext cx="35052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spTree>
    <p:extLst>
      <p:ext uri="{BB962C8B-B14F-4D97-AF65-F5344CB8AC3E}">
        <p14:creationId xmlns:p14="http://schemas.microsoft.com/office/powerpoint/2010/main" val="3748607529"/>
      </p:ext>
    </p:extLst>
  </p:cSld>
  <p:clrMapOvr>
    <a:masterClrMapping/>
  </p:clrMapOvr>
  <mc:AlternateContent xmlns:mc="http://schemas.openxmlformats.org/markup-compatibility/2006" xmlns:p14="http://schemas.microsoft.com/office/powerpoint/2010/main">
    <mc:Choice Requires="p14">
      <p:transition spd="slow" p14:dur="2000" advTm="4225"/>
    </mc:Choice>
    <mc:Fallback xmlns="">
      <p:transition spd="slow" advTm="422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5F1C71-E83F-4805-85F8-61B00F8E32FC}"/>
              </a:ext>
            </a:extLst>
          </p:cNvPr>
          <p:cNvSpPr>
            <a:spLocks noGrp="1"/>
          </p:cNvSpPr>
          <p:nvPr>
            <p:ph type="title"/>
          </p:nvPr>
        </p:nvSpPr>
        <p:spPr>
          <a:xfrm>
            <a:off x="838200" y="914400"/>
            <a:ext cx="7498080" cy="4221480"/>
          </a:xfrm>
        </p:spPr>
        <p:txBody>
          <a:bodyPr>
            <a:normAutofit/>
          </a:bodyPr>
          <a:lstStyle/>
          <a:p>
            <a:pPr algn="ctr"/>
            <a:r>
              <a:rPr lang="en-US" sz="8000" b="1" dirty="0" smtClean="0">
                <a:solidFill>
                  <a:schemeClr val="tx2"/>
                </a:solidFill>
              </a:rPr>
              <a:t>S</a:t>
            </a:r>
            <a:r>
              <a:rPr lang="en-US" dirty="0" smtClean="0">
                <a:solidFill>
                  <a:schemeClr val="tx2"/>
                </a:solidFill>
              </a:rPr>
              <a:t>TRATEGIC &amp; </a:t>
            </a:r>
            <a:r>
              <a:rPr lang="en-US" sz="6600" b="1" dirty="0" smtClean="0">
                <a:solidFill>
                  <a:schemeClr val="tx2"/>
                </a:solidFill>
              </a:rPr>
              <a:t>O</a:t>
            </a:r>
            <a:r>
              <a:rPr lang="en-US" dirty="0" smtClean="0">
                <a:solidFill>
                  <a:schemeClr val="tx2"/>
                </a:solidFill>
              </a:rPr>
              <a:t>PERATIONAL</a:t>
            </a:r>
            <a:r>
              <a:rPr lang="en-US" sz="4400" dirty="0" smtClean="0">
                <a:solidFill>
                  <a:schemeClr val="tx2"/>
                </a:solidFill>
              </a:rPr>
              <a:t> </a:t>
            </a:r>
            <a:r>
              <a:rPr lang="en-US" sz="6000" b="1" dirty="0" smtClean="0">
                <a:solidFill>
                  <a:schemeClr val="tx2"/>
                </a:solidFill>
              </a:rPr>
              <a:t>D</a:t>
            </a:r>
            <a:r>
              <a:rPr lang="en-US" dirty="0" smtClean="0">
                <a:solidFill>
                  <a:schemeClr val="tx2"/>
                </a:solidFill>
              </a:rPr>
              <a:t>EVELOPMENT</a:t>
            </a:r>
            <a:endParaRPr lang="en-US" sz="4400" dirty="0">
              <a:solidFill>
                <a:schemeClr val="tx2"/>
              </a:solidFill>
            </a:endParaRPr>
          </a:p>
        </p:txBody>
      </p:sp>
      <p:pic>
        <p:nvPicPr>
          <p:cNvPr id="4" name="Picture 3">
            <a:extLst>
              <a:ext uri="{FF2B5EF4-FFF2-40B4-BE49-F238E27FC236}">
                <a16:creationId xmlns:a16="http://schemas.microsoft.com/office/drawing/2014/main" id="{03B328C3-18F8-41DE-9623-DB072E047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80857"/>
            <a:ext cx="924054" cy="623455"/>
          </a:xfrm>
          <a:prstGeom prst="rect">
            <a:avLst/>
          </a:prstGeom>
        </p:spPr>
      </p:pic>
      <p:sp>
        <p:nvSpPr>
          <p:cNvPr id="6" name="Footer Placeholder 3"/>
          <p:cNvSpPr txBox="1">
            <a:spLocks/>
          </p:cNvSpPr>
          <p:nvPr/>
        </p:nvSpPr>
        <p:spPr>
          <a:xfrm>
            <a:off x="5181600" y="6477000"/>
            <a:ext cx="34290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spTree>
    <p:extLst>
      <p:ext uri="{BB962C8B-B14F-4D97-AF65-F5344CB8AC3E}">
        <p14:creationId xmlns:p14="http://schemas.microsoft.com/office/powerpoint/2010/main" val="3737629488"/>
      </p:ext>
    </p:extLst>
  </p:cSld>
  <p:clrMapOvr>
    <a:masterClrMapping/>
  </p:clrMapOvr>
  <mc:AlternateContent xmlns:mc="http://schemas.openxmlformats.org/markup-compatibility/2006" xmlns:p14="http://schemas.microsoft.com/office/powerpoint/2010/main">
    <mc:Choice Requires="p14">
      <p:transition spd="slow" p14:dur="2000" advTm="1295"/>
    </mc:Choice>
    <mc:Fallback xmlns="">
      <p:transition spd="slow" advTm="129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t>F</a:t>
            </a:r>
            <a:r>
              <a:rPr lang="en-US" dirty="0" smtClean="0"/>
              <a:t>INANCING</a:t>
            </a:r>
            <a:r>
              <a:rPr lang="en-US" b="1" dirty="0" smtClean="0"/>
              <a:t> </a:t>
            </a:r>
            <a:r>
              <a:rPr lang="en-US" sz="5300" b="1" dirty="0"/>
              <a:t>F</a:t>
            </a:r>
            <a:r>
              <a:rPr lang="en-US" dirty="0" smtClean="0"/>
              <a:t>ACILITIES</a:t>
            </a:r>
            <a:br>
              <a:rPr lang="en-US" dirty="0" smtClean="0"/>
            </a:br>
            <a:r>
              <a:rPr lang="en-US" dirty="0" smtClean="0"/>
              <a:t>(LTFF)</a:t>
            </a:r>
            <a:endParaRPr lang="en-US" dirty="0"/>
          </a:p>
        </p:txBody>
      </p:sp>
      <p:sp>
        <p:nvSpPr>
          <p:cNvPr id="3" name="Content Placeholder 2"/>
          <p:cNvSpPr>
            <a:spLocks noGrp="1"/>
          </p:cNvSpPr>
          <p:nvPr>
            <p:ph idx="1"/>
          </p:nvPr>
        </p:nvSpPr>
        <p:spPr/>
        <p:txBody>
          <a:bodyPr>
            <a:normAutofit fontScale="47500" lnSpcReduction="20000"/>
          </a:bodyPr>
          <a:lstStyle/>
          <a:p>
            <a:r>
              <a:rPr lang="en-US" sz="4900" b="1" dirty="0"/>
              <a:t>LONG TERM FINANCING FACILITY – LTFF</a:t>
            </a:r>
          </a:p>
          <a:p>
            <a:pPr lvl="2"/>
            <a:r>
              <a:rPr lang="en-US" sz="3000" b="1" i="1" dirty="0"/>
              <a:t>For Socks Unit</a:t>
            </a:r>
          </a:p>
          <a:p>
            <a:pPr lvl="3"/>
            <a:r>
              <a:rPr lang="en-US" sz="3000" dirty="0"/>
              <a:t>Sanctioned Facility for Socks Machinery Rs. 291 million</a:t>
            </a:r>
          </a:p>
          <a:p>
            <a:pPr lvl="3"/>
            <a:r>
              <a:rPr lang="en-US" sz="3000" dirty="0"/>
              <a:t>Out Standing Facility till </a:t>
            </a:r>
            <a:r>
              <a:rPr lang="en-US" sz="3000" dirty="0" smtClean="0"/>
              <a:t>June-2025 </a:t>
            </a:r>
            <a:r>
              <a:rPr lang="en-US" sz="3000" dirty="0"/>
              <a:t>Rs. </a:t>
            </a:r>
            <a:r>
              <a:rPr lang="en-US" sz="3000" dirty="0" smtClean="0"/>
              <a:t>191.696 </a:t>
            </a:r>
            <a:r>
              <a:rPr lang="en-US" sz="3000" dirty="0"/>
              <a:t>million</a:t>
            </a:r>
          </a:p>
          <a:p>
            <a:pPr lvl="3"/>
            <a:r>
              <a:rPr lang="en-US" sz="3000" dirty="0"/>
              <a:t>Above LTFF facility is for 7 years with 1 year grace period, its repayment is started from April 2021 and ended in January 2029.</a:t>
            </a:r>
            <a:endParaRPr lang="en-US" dirty="0" smtClean="0"/>
          </a:p>
          <a:p>
            <a:pPr lvl="2"/>
            <a:r>
              <a:rPr lang="en-US" sz="3000" b="1" i="1" dirty="0"/>
              <a:t>For Spinning Unit</a:t>
            </a:r>
          </a:p>
          <a:p>
            <a:pPr lvl="3"/>
            <a:r>
              <a:rPr lang="en-US" sz="3000" dirty="0"/>
              <a:t>Sanctioned Facility for spinning machinery Rs. 100.0 million under Diminishing </a:t>
            </a:r>
            <a:r>
              <a:rPr lang="en-US" sz="3000" dirty="0" err="1"/>
              <a:t>Musharaka</a:t>
            </a:r>
            <a:r>
              <a:rPr lang="en-US" sz="3000" dirty="0"/>
              <a:t>.</a:t>
            </a:r>
          </a:p>
          <a:p>
            <a:pPr lvl="3"/>
            <a:r>
              <a:rPr lang="en-US" sz="3000" dirty="0"/>
              <a:t>Out Standing Facility till </a:t>
            </a:r>
            <a:r>
              <a:rPr lang="en-US" sz="3000" dirty="0" smtClean="0"/>
              <a:t>June-2025 </a:t>
            </a:r>
            <a:r>
              <a:rPr lang="en-US" sz="3000" dirty="0"/>
              <a:t>Rs. </a:t>
            </a:r>
            <a:r>
              <a:rPr lang="en-US" sz="3000" dirty="0" smtClean="0"/>
              <a:t>29.741million</a:t>
            </a:r>
            <a:endParaRPr lang="en-US" sz="3000" dirty="0"/>
          </a:p>
          <a:p>
            <a:pPr lvl="3"/>
            <a:r>
              <a:rPr lang="en-US" sz="3000" dirty="0"/>
              <a:t>This facility is repayable in 5 years with 1 year grace period, repayment is started from August 2023 and ended in July 2027.</a:t>
            </a:r>
          </a:p>
          <a:p>
            <a:pPr lvl="1"/>
            <a:endParaRPr lang="en-US" dirty="0" smtClean="0"/>
          </a:p>
          <a:p>
            <a:endParaRPr lang="en-US" dirty="0"/>
          </a:p>
        </p:txBody>
      </p:sp>
      <p:sp>
        <p:nvSpPr>
          <p:cNvPr id="5" name="Footer Placeholder 3"/>
          <p:cNvSpPr txBox="1">
            <a:spLocks/>
          </p:cNvSpPr>
          <p:nvPr/>
        </p:nvSpPr>
        <p:spPr>
          <a:xfrm>
            <a:off x="5181600" y="6477000"/>
            <a:ext cx="34290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spTree>
    <p:extLst>
      <p:ext uri="{BB962C8B-B14F-4D97-AF65-F5344CB8AC3E}">
        <p14:creationId xmlns:p14="http://schemas.microsoft.com/office/powerpoint/2010/main" val="2417722432"/>
      </p:ext>
    </p:extLst>
  </p:cSld>
  <p:clrMapOvr>
    <a:masterClrMapping/>
  </p:clrMapOvr>
  <mc:AlternateContent xmlns:mc="http://schemas.openxmlformats.org/markup-compatibility/2006" xmlns:p14="http://schemas.microsoft.com/office/powerpoint/2010/main">
    <mc:Choice Requires="p14">
      <p:transition spd="slow" p14:dur="2000" advTm="2176"/>
    </mc:Choice>
    <mc:Fallback xmlns="">
      <p:transition spd="slow" advTm="217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633" y="457201"/>
            <a:ext cx="7052734" cy="1524000"/>
          </a:xfrm>
        </p:spPr>
        <p:txBody>
          <a:bodyPr>
            <a:normAutofit/>
          </a:bodyPr>
          <a:lstStyle/>
          <a:p>
            <a:pPr algn="ctr"/>
            <a:r>
              <a:rPr lang="en-US" b="1" dirty="0" smtClean="0"/>
              <a:t>Short Term Financing Facilities</a:t>
            </a:r>
            <a:endParaRPr lang="en-US" b="1" dirty="0"/>
          </a:p>
        </p:txBody>
      </p:sp>
      <p:sp>
        <p:nvSpPr>
          <p:cNvPr id="3" name="Content Placeholder 2"/>
          <p:cNvSpPr>
            <a:spLocks noGrp="1"/>
          </p:cNvSpPr>
          <p:nvPr>
            <p:ph idx="1"/>
          </p:nvPr>
        </p:nvSpPr>
        <p:spPr>
          <a:xfrm>
            <a:off x="0" y="2133600"/>
            <a:ext cx="7772400" cy="4038600"/>
          </a:xfrm>
        </p:spPr>
        <p:txBody>
          <a:bodyPr>
            <a:normAutofit/>
          </a:bodyPr>
          <a:lstStyle/>
          <a:p>
            <a:pPr lvl="2" algn="just"/>
            <a:r>
              <a:rPr lang="en-US" sz="1900" dirty="0"/>
              <a:t>The Company has obtained various funded and unfunded financial facilities from different banks for a total sanctioned limit of </a:t>
            </a:r>
            <a:r>
              <a:rPr lang="en-US" sz="1900" dirty="0" smtClean="0"/>
              <a:t>Rs. 2,216 million towards </a:t>
            </a:r>
            <a:r>
              <a:rPr lang="en-US" sz="1900" dirty="0"/>
              <a:t>working capital requirements, retirement of local and foreign LCs and discounting of </a:t>
            </a:r>
            <a:r>
              <a:rPr lang="en-US" sz="1900" dirty="0" smtClean="0"/>
              <a:t>local </a:t>
            </a:r>
            <a:r>
              <a:rPr lang="en-US" sz="1900" dirty="0"/>
              <a:t>bills / receivables.</a:t>
            </a:r>
            <a:endParaRPr lang="en-US" sz="1700" dirty="0"/>
          </a:p>
          <a:p>
            <a:pPr lvl="2"/>
            <a:r>
              <a:rPr lang="en-US" sz="1900" dirty="0"/>
              <a:t>The company has utilized Rs. 550.519 million against funded facility as at June 30, </a:t>
            </a:r>
            <a:r>
              <a:rPr lang="en-US" sz="1900" dirty="0" smtClean="0"/>
              <a:t>2025.</a:t>
            </a:r>
            <a:endParaRPr lang="en-US" sz="1900" dirty="0"/>
          </a:p>
          <a:p>
            <a:pPr lvl="2"/>
            <a:r>
              <a:rPr lang="en-US" sz="1900" dirty="0"/>
              <a:t>The company has also utilized Rs. 387.064 million of un-funded facility as at June 30, </a:t>
            </a:r>
            <a:r>
              <a:rPr lang="en-US" sz="1900" dirty="0" smtClean="0"/>
              <a:t>2025.</a:t>
            </a:r>
            <a:endParaRPr lang="en-US" sz="1900" dirty="0"/>
          </a:p>
          <a:p>
            <a:pPr lvl="2"/>
            <a:r>
              <a:rPr lang="en-US" sz="1900" dirty="0" smtClean="0"/>
              <a:t>An Interest-free sponsor loan of </a:t>
            </a:r>
            <a:r>
              <a:rPr lang="en-US" sz="1900" dirty="0" err="1" smtClean="0"/>
              <a:t>Rs</a:t>
            </a:r>
            <a:r>
              <a:rPr lang="en-US" sz="1900" dirty="0" smtClean="0"/>
              <a:t>. 321M from Directors to support the working capital requirements of the Company.</a:t>
            </a:r>
            <a:endParaRPr lang="en-US" sz="1800" dirty="0" smtClean="0"/>
          </a:p>
          <a:p>
            <a:endParaRPr lang="en-US" dirty="0"/>
          </a:p>
        </p:txBody>
      </p:sp>
      <p:sp>
        <p:nvSpPr>
          <p:cNvPr id="6" name="Footer Placeholder 3"/>
          <p:cNvSpPr txBox="1">
            <a:spLocks/>
          </p:cNvSpPr>
          <p:nvPr/>
        </p:nvSpPr>
        <p:spPr>
          <a:xfrm>
            <a:off x="5181600" y="6477000"/>
            <a:ext cx="34290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spTree>
    <p:extLst>
      <p:ext uri="{BB962C8B-B14F-4D97-AF65-F5344CB8AC3E}">
        <p14:creationId xmlns:p14="http://schemas.microsoft.com/office/powerpoint/2010/main" val="2896871336"/>
      </p:ext>
    </p:extLst>
  </p:cSld>
  <p:clrMapOvr>
    <a:masterClrMapping/>
  </p:clrMapOvr>
  <mc:AlternateContent xmlns:mc="http://schemas.openxmlformats.org/markup-compatibility/2006" xmlns:p14="http://schemas.microsoft.com/office/powerpoint/2010/main">
    <mc:Choice Requires="p14">
      <p:transition spd="slow" p14:dur="2000" advTm="6575"/>
    </mc:Choice>
    <mc:Fallback xmlns="">
      <p:transition spd="slow" advTm="657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144" y="609600"/>
            <a:ext cx="6347713" cy="1320800"/>
          </a:xfrm>
        </p:spPr>
        <p:txBody>
          <a:bodyPr>
            <a:normAutofit/>
          </a:bodyPr>
          <a:lstStyle/>
          <a:p>
            <a:pPr algn="ctr"/>
            <a:r>
              <a:rPr lang="en-US" dirty="0"/>
              <a:t>STRATEGIC &amp; OPERATIONAL DEVELOPMENT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32955106"/>
              </p:ext>
            </p:extLst>
          </p:nvPr>
        </p:nvGraphicFramePr>
        <p:xfrm>
          <a:off x="1176865" y="2498605"/>
          <a:ext cx="6798736" cy="3444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AC158F50-473D-4D7F-8F8B-5FB792B607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6563" y="5993247"/>
            <a:ext cx="924054" cy="623455"/>
          </a:xfrm>
          <a:prstGeom prst="rect">
            <a:avLst/>
          </a:prstGeom>
        </p:spPr>
      </p:pic>
      <p:sp>
        <p:nvSpPr>
          <p:cNvPr id="6" name="Footer Placeholder 3"/>
          <p:cNvSpPr txBox="1">
            <a:spLocks/>
          </p:cNvSpPr>
          <p:nvPr/>
        </p:nvSpPr>
        <p:spPr>
          <a:xfrm>
            <a:off x="5181600" y="6477000"/>
            <a:ext cx="34290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28800" y="2498602"/>
            <a:ext cx="1905000" cy="1736354"/>
          </a:xfrm>
          <a:prstGeom prst="ellipse">
            <a:avLst/>
          </a:prstGeom>
          <a:ln>
            <a:noFill/>
          </a:ln>
          <a:effectLst>
            <a:softEdge rad="112500"/>
          </a:effectLst>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34002" y="2511073"/>
            <a:ext cx="1981199" cy="1752599"/>
          </a:xfrm>
          <a:prstGeom prst="ellipse">
            <a:avLst/>
          </a:prstGeom>
          <a:ln>
            <a:noFill/>
          </a:ln>
          <a:effectLst>
            <a:softEdge rad="112500"/>
          </a:effectLst>
        </p:spPr>
      </p:pic>
    </p:spTree>
    <p:extLst>
      <p:ext uri="{BB962C8B-B14F-4D97-AF65-F5344CB8AC3E}">
        <p14:creationId xmlns:p14="http://schemas.microsoft.com/office/powerpoint/2010/main" val="2030591402"/>
      </p:ext>
    </p:extLst>
  </p:cSld>
  <p:clrMapOvr>
    <a:masterClrMapping/>
  </p:clrMapOvr>
  <mc:AlternateContent xmlns:mc="http://schemas.openxmlformats.org/markup-compatibility/2006" xmlns:p14="http://schemas.microsoft.com/office/powerpoint/2010/main">
    <mc:Choice Requires="p14">
      <p:transition spd="slow" p14:dur="2000" advTm="3663"/>
    </mc:Choice>
    <mc:Fallback xmlns="">
      <p:transition spd="slow" advTm="366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066799"/>
            <a:ext cx="7772402" cy="609601"/>
          </a:xfrm>
        </p:spPr>
        <p:txBody>
          <a:bodyPr>
            <a:normAutofit fontScale="90000"/>
          </a:bodyPr>
          <a:lstStyle/>
          <a:p>
            <a:pPr algn="ctr"/>
            <a:r>
              <a:rPr lang="en-US" sz="3600" dirty="0"/>
              <a:t>SOLAR </a:t>
            </a:r>
            <a:r>
              <a:rPr lang="en-US" sz="3600" dirty="0" smtClean="0"/>
              <a:t>ENERGY SYSTEM</a:t>
            </a:r>
            <a:endParaRPr lang="en-US" dirty="0"/>
          </a:p>
        </p:txBody>
      </p:sp>
      <p:sp>
        <p:nvSpPr>
          <p:cNvPr id="3" name="Content Placeholder 2"/>
          <p:cNvSpPr>
            <a:spLocks noGrp="1"/>
          </p:cNvSpPr>
          <p:nvPr>
            <p:ph idx="1"/>
          </p:nvPr>
        </p:nvSpPr>
        <p:spPr>
          <a:xfrm>
            <a:off x="0" y="1828800"/>
            <a:ext cx="7816272" cy="3048000"/>
          </a:xfrm>
        </p:spPr>
        <p:txBody>
          <a:bodyPr anchor="t">
            <a:normAutofit lnSpcReduction="10000"/>
          </a:bodyPr>
          <a:lstStyle/>
          <a:p>
            <a:pPr algn="just">
              <a:buFont typeface="Wingdings" panose="05000000000000000000" pitchFamily="2" charset="2"/>
              <a:buChar char="§"/>
            </a:pPr>
            <a:r>
              <a:rPr lang="en-US" dirty="0" smtClean="0"/>
              <a:t>The </a:t>
            </a:r>
            <a:r>
              <a:rPr lang="en-US" dirty="0"/>
              <a:t>Board of Directors has proposed to dispose of </a:t>
            </a:r>
            <a:r>
              <a:rPr lang="en-US" dirty="0" smtClean="0"/>
              <a:t>the Company's Asset classified as “Asset held for Sale” situated at Tricon </a:t>
            </a:r>
            <a:r>
              <a:rPr lang="en-US" dirty="0"/>
              <a:t>Corporate Center, 73-E, Main Jail Road, </a:t>
            </a:r>
            <a:r>
              <a:rPr lang="en-US" dirty="0" smtClean="0"/>
              <a:t>Gulberg-II, Lahore, to </a:t>
            </a:r>
            <a:r>
              <a:rPr lang="en-US" dirty="0"/>
              <a:t>generate funds for the utilization towards capital investment </a:t>
            </a:r>
            <a:r>
              <a:rPr lang="en-US" dirty="0" smtClean="0"/>
              <a:t>for </a:t>
            </a:r>
            <a:r>
              <a:rPr lang="en-US" dirty="0"/>
              <a:t>installation of a </a:t>
            </a:r>
            <a:r>
              <a:rPr lang="en-US" dirty="0" smtClean="0"/>
              <a:t>new Solar </a:t>
            </a:r>
            <a:r>
              <a:rPr lang="en-US" dirty="0"/>
              <a:t>Energy System at the Company's mills site</a:t>
            </a:r>
            <a:r>
              <a:rPr lang="en-US" dirty="0" smtClean="0"/>
              <a:t>.</a:t>
            </a:r>
          </a:p>
          <a:p>
            <a:pPr algn="just">
              <a:buFont typeface="Wingdings" panose="05000000000000000000" pitchFamily="2" charset="2"/>
              <a:buChar char="§"/>
            </a:pPr>
            <a:endParaRPr lang="en-US" dirty="0"/>
          </a:p>
          <a:p>
            <a:pPr algn="just">
              <a:buFont typeface="Wingdings" panose="05000000000000000000" pitchFamily="2" charset="2"/>
              <a:buChar char="§"/>
            </a:pPr>
            <a:r>
              <a:rPr lang="en-US" dirty="0" smtClean="0"/>
              <a:t>This investment is crucial for long term sustainability and profitability of the Company. This will </a:t>
            </a:r>
            <a:r>
              <a:rPr lang="en-US" dirty="0"/>
              <a:t>h</a:t>
            </a:r>
            <a:r>
              <a:rPr lang="en-US" dirty="0" smtClean="0"/>
              <a:t>elp the Company to cope with the high energy costs, reducing the cost of production to remain competitive in the market.</a:t>
            </a:r>
            <a:endParaRPr lang="en-US" dirty="0"/>
          </a:p>
        </p:txBody>
      </p:sp>
      <p:pic>
        <p:nvPicPr>
          <p:cNvPr id="5" name="Picture 4">
            <a:extLst>
              <a:ext uri="{FF2B5EF4-FFF2-40B4-BE49-F238E27FC236}">
                <a16:creationId xmlns:a16="http://schemas.microsoft.com/office/drawing/2014/main" id="{5231591D-13C6-4F1D-A87E-29B98F61A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880256"/>
            <a:ext cx="1000254" cy="623455"/>
          </a:xfrm>
          <a:prstGeom prst="rect">
            <a:avLst/>
          </a:prstGeom>
        </p:spPr>
      </p:pic>
      <p:sp>
        <p:nvSpPr>
          <p:cNvPr id="6" name="Footer Placeholder 3"/>
          <p:cNvSpPr txBox="1">
            <a:spLocks/>
          </p:cNvSpPr>
          <p:nvPr/>
        </p:nvSpPr>
        <p:spPr>
          <a:xfrm>
            <a:off x="5105400" y="6477000"/>
            <a:ext cx="35052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spTree>
    <p:extLst>
      <p:ext uri="{BB962C8B-B14F-4D97-AF65-F5344CB8AC3E}">
        <p14:creationId xmlns:p14="http://schemas.microsoft.com/office/powerpoint/2010/main" val="3920285401"/>
      </p:ext>
    </p:extLst>
  </p:cSld>
  <p:clrMapOvr>
    <a:masterClrMapping/>
  </p:clrMapOvr>
  <mc:AlternateContent xmlns:mc="http://schemas.openxmlformats.org/markup-compatibility/2006" xmlns:p14="http://schemas.microsoft.com/office/powerpoint/2010/main">
    <mc:Choice Requires="p14">
      <p:transition spd="slow" p14:dur="2000" advTm="3088"/>
    </mc:Choice>
    <mc:Fallback xmlns="">
      <p:transition spd="slow" advTm="308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685801"/>
            <a:ext cx="6798734" cy="882022"/>
          </a:xfrm>
        </p:spPr>
        <p:txBody>
          <a:bodyPr/>
          <a:lstStyle/>
          <a:p>
            <a:pPr algn="ctr"/>
            <a:r>
              <a:rPr lang="en-US" dirty="0"/>
              <a:t>SOCKS UNIT</a:t>
            </a:r>
          </a:p>
        </p:txBody>
      </p:sp>
      <p:sp>
        <p:nvSpPr>
          <p:cNvPr id="3" name="Content Placeholder 2"/>
          <p:cNvSpPr>
            <a:spLocks noGrp="1"/>
          </p:cNvSpPr>
          <p:nvPr>
            <p:ph idx="1"/>
          </p:nvPr>
        </p:nvSpPr>
        <p:spPr>
          <a:xfrm>
            <a:off x="1276008" y="1538728"/>
            <a:ext cx="6591985" cy="3777622"/>
          </a:xfrm>
        </p:spPr>
        <p:txBody>
          <a:bodyPr>
            <a:normAutofit/>
          </a:bodyPr>
          <a:lstStyle/>
          <a:p>
            <a:pPr algn="just"/>
            <a:r>
              <a:rPr lang="en-US" sz="2400" dirty="0"/>
              <a:t>Presently Company installed 187 socks knitting machines along with related machinery. However, building and other allied machinery is sufficient to support 350 knitting machines. Management is intended to achieve economies of scale and reduce per unit fixed cost</a:t>
            </a:r>
          </a:p>
          <a:p>
            <a:pPr algn="just"/>
            <a:r>
              <a:rPr lang="en-US" sz="2400" dirty="0"/>
              <a:t>Existing Project Size </a:t>
            </a:r>
            <a:r>
              <a:rPr lang="en-US" sz="2400" dirty="0" smtClean="0"/>
              <a:t>is </a:t>
            </a:r>
            <a:r>
              <a:rPr lang="en-US" sz="2400" dirty="0"/>
              <a:t>PKR </a:t>
            </a:r>
            <a:r>
              <a:rPr lang="en-US" sz="2400" dirty="0" smtClean="0"/>
              <a:t>1,740.86 </a:t>
            </a:r>
            <a:r>
              <a:rPr lang="en-US" sz="2400" dirty="0"/>
              <a:t>million approximately.</a:t>
            </a:r>
          </a:p>
          <a:p>
            <a:pPr marL="82296" indent="0" algn="just">
              <a:buNone/>
            </a:pPr>
            <a:endParaRPr lang="en-US" sz="2400" dirty="0"/>
          </a:p>
        </p:txBody>
      </p:sp>
      <p:pic>
        <p:nvPicPr>
          <p:cNvPr id="5" name="Picture 4">
            <a:extLst>
              <a:ext uri="{FF2B5EF4-FFF2-40B4-BE49-F238E27FC236}">
                <a16:creationId xmlns:a16="http://schemas.microsoft.com/office/drawing/2014/main" id="{3D220415-3055-43E7-9EFD-072B84F41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842" y="5562602"/>
            <a:ext cx="924054" cy="623455"/>
          </a:xfrm>
          <a:prstGeom prst="rect">
            <a:avLst/>
          </a:prstGeom>
        </p:spPr>
      </p:pic>
      <p:sp>
        <p:nvSpPr>
          <p:cNvPr id="6" name="Footer Placeholder 3"/>
          <p:cNvSpPr txBox="1">
            <a:spLocks/>
          </p:cNvSpPr>
          <p:nvPr/>
        </p:nvSpPr>
        <p:spPr>
          <a:xfrm>
            <a:off x="5181600" y="6477000"/>
            <a:ext cx="34290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spTree>
    <p:extLst>
      <p:ext uri="{BB962C8B-B14F-4D97-AF65-F5344CB8AC3E}">
        <p14:creationId xmlns:p14="http://schemas.microsoft.com/office/powerpoint/2010/main" val="1524381741"/>
      </p:ext>
    </p:extLst>
  </p:cSld>
  <p:clrMapOvr>
    <a:masterClrMapping/>
  </p:clrMapOvr>
  <mc:AlternateContent xmlns:mc="http://schemas.openxmlformats.org/markup-compatibility/2006" xmlns:p14="http://schemas.microsoft.com/office/powerpoint/2010/main">
    <mc:Choice Requires="p14">
      <p:transition spd="slow" p14:dur="2000" advTm="4143"/>
    </mc:Choice>
    <mc:Fallback xmlns="">
      <p:transition spd="slow" advTm="414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5F1C71-E83F-4805-85F8-61B00F8E32FC}"/>
              </a:ext>
            </a:extLst>
          </p:cNvPr>
          <p:cNvSpPr>
            <a:spLocks noGrp="1"/>
          </p:cNvSpPr>
          <p:nvPr>
            <p:ph type="title"/>
          </p:nvPr>
        </p:nvSpPr>
        <p:spPr>
          <a:xfrm>
            <a:off x="762000" y="685800"/>
            <a:ext cx="7467600" cy="4221480"/>
          </a:xfrm>
        </p:spPr>
        <p:txBody>
          <a:bodyPr>
            <a:normAutofit/>
          </a:bodyPr>
          <a:lstStyle/>
          <a:p>
            <a:pPr algn="ctr"/>
            <a:r>
              <a:rPr lang="en-US" sz="8000" b="1" dirty="0"/>
              <a:t/>
            </a:r>
            <a:br>
              <a:rPr lang="en-US" sz="8000" b="1" dirty="0"/>
            </a:br>
            <a:r>
              <a:rPr lang="en-US" sz="8000" b="1" dirty="0"/>
              <a:t>F</a:t>
            </a:r>
            <a:r>
              <a:rPr lang="en-US" dirty="0"/>
              <a:t>INANCIAL </a:t>
            </a:r>
            <a:r>
              <a:rPr lang="en-US" sz="6600" b="1" dirty="0"/>
              <a:t>D</a:t>
            </a:r>
            <a:r>
              <a:rPr lang="en-US" dirty="0"/>
              <a:t>ETAILS</a:t>
            </a:r>
            <a:endParaRPr lang="en-US" sz="4400" dirty="0"/>
          </a:p>
        </p:txBody>
      </p:sp>
      <p:pic>
        <p:nvPicPr>
          <p:cNvPr id="4" name="Picture 3">
            <a:extLst>
              <a:ext uri="{FF2B5EF4-FFF2-40B4-BE49-F238E27FC236}">
                <a16:creationId xmlns:a16="http://schemas.microsoft.com/office/drawing/2014/main" id="{5B453980-6495-474B-BF26-0D1694112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86400"/>
            <a:ext cx="924054" cy="623455"/>
          </a:xfrm>
          <a:prstGeom prst="rect">
            <a:avLst/>
          </a:prstGeom>
        </p:spPr>
      </p:pic>
      <p:sp>
        <p:nvSpPr>
          <p:cNvPr id="6" name="Footer Placeholder 3"/>
          <p:cNvSpPr txBox="1">
            <a:spLocks/>
          </p:cNvSpPr>
          <p:nvPr/>
        </p:nvSpPr>
        <p:spPr>
          <a:xfrm>
            <a:off x="5181600" y="6477000"/>
            <a:ext cx="34290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spTree>
    <p:extLst>
      <p:ext uri="{BB962C8B-B14F-4D97-AF65-F5344CB8AC3E}">
        <p14:creationId xmlns:p14="http://schemas.microsoft.com/office/powerpoint/2010/main" val="3674258646"/>
      </p:ext>
    </p:extLst>
  </p:cSld>
  <p:clrMapOvr>
    <a:masterClrMapping/>
  </p:clrMapOvr>
  <mc:AlternateContent xmlns:mc="http://schemas.openxmlformats.org/markup-compatibility/2006" xmlns:p14="http://schemas.microsoft.com/office/powerpoint/2010/main">
    <mc:Choice Requires="p14">
      <p:transition spd="slow" p14:dur="2000" advTm="1392"/>
    </mc:Choice>
    <mc:Fallback xmlns="">
      <p:transition spd="slow" advTm="139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F7F07F-73D8-4427-9490-1DCDC159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638802"/>
            <a:ext cx="924054" cy="623455"/>
          </a:xfrm>
          <a:prstGeom prst="rect">
            <a:avLst/>
          </a:prstGeom>
        </p:spPr>
      </p:pic>
      <p:sp>
        <p:nvSpPr>
          <p:cNvPr id="6" name="Footer Placeholder 3"/>
          <p:cNvSpPr txBox="1">
            <a:spLocks/>
          </p:cNvSpPr>
          <p:nvPr/>
        </p:nvSpPr>
        <p:spPr>
          <a:xfrm>
            <a:off x="5181600" y="6477000"/>
            <a:ext cx="34290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71715499"/>
              </p:ext>
            </p:extLst>
          </p:nvPr>
        </p:nvGraphicFramePr>
        <p:xfrm>
          <a:off x="1521900" y="533400"/>
          <a:ext cx="5943599" cy="51054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2741741"/>
      </p:ext>
    </p:extLst>
  </p:cSld>
  <p:clrMapOvr>
    <a:masterClrMapping/>
  </p:clrMapOvr>
  <mc:AlternateContent xmlns:mc="http://schemas.openxmlformats.org/markup-compatibility/2006" xmlns:p14="http://schemas.microsoft.com/office/powerpoint/2010/main">
    <mc:Choice Requires="p14">
      <p:transition spd="slow" p14:dur="2000" advTm="1775"/>
    </mc:Choice>
    <mc:Fallback xmlns="">
      <p:transition spd="slow" advTm="177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CBF8CCB-F280-4C4F-857B-689EAF574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0"/>
            <a:ext cx="924054" cy="623455"/>
          </a:xfrm>
          <a:prstGeom prst="rect">
            <a:avLst/>
          </a:prstGeom>
        </p:spPr>
      </p:pic>
      <p:sp>
        <p:nvSpPr>
          <p:cNvPr id="6" name="Footer Placeholder 3"/>
          <p:cNvSpPr txBox="1">
            <a:spLocks/>
          </p:cNvSpPr>
          <p:nvPr/>
        </p:nvSpPr>
        <p:spPr>
          <a:xfrm>
            <a:off x="5181600" y="6477000"/>
            <a:ext cx="34290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613888492"/>
              </p:ext>
            </p:extLst>
          </p:nvPr>
        </p:nvGraphicFramePr>
        <p:xfrm>
          <a:off x="914400" y="838200"/>
          <a:ext cx="66294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9606362"/>
      </p:ext>
    </p:extLst>
  </p:cSld>
  <p:clrMapOvr>
    <a:masterClrMapping/>
  </p:clrMapOvr>
  <mc:AlternateContent xmlns:mc="http://schemas.openxmlformats.org/markup-compatibility/2006" xmlns:p14="http://schemas.microsoft.com/office/powerpoint/2010/main">
    <mc:Choice Requires="p14">
      <p:transition spd="slow" p14:dur="2000" advTm="1503"/>
    </mc:Choice>
    <mc:Fallback xmlns="">
      <p:transition spd="slow" advTm="150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1066800"/>
            <a:ext cx="6798734" cy="914400"/>
          </a:xfrm>
        </p:spPr>
        <p:txBody>
          <a:bodyPr/>
          <a:lstStyle/>
          <a:p>
            <a:pPr algn="ctr"/>
            <a:r>
              <a:rPr lang="en-US" dirty="0"/>
              <a:t>OUTLINES</a:t>
            </a:r>
          </a:p>
        </p:txBody>
      </p:sp>
      <p:sp>
        <p:nvSpPr>
          <p:cNvPr id="3" name="Content Placeholder 2"/>
          <p:cNvSpPr>
            <a:spLocks noGrp="1"/>
          </p:cNvSpPr>
          <p:nvPr>
            <p:ph idx="1"/>
          </p:nvPr>
        </p:nvSpPr>
        <p:spPr>
          <a:xfrm>
            <a:off x="1048074" y="1858614"/>
            <a:ext cx="7498080" cy="3627786"/>
          </a:xfrm>
        </p:spPr>
        <p:txBody>
          <a:bodyPr>
            <a:normAutofit/>
          </a:bodyPr>
          <a:lstStyle/>
          <a:p>
            <a:endParaRPr lang="en-US" dirty="0"/>
          </a:p>
          <a:p>
            <a:r>
              <a:rPr lang="en-US" dirty="0"/>
              <a:t>Company Brief</a:t>
            </a:r>
          </a:p>
          <a:p>
            <a:endParaRPr lang="en-US" dirty="0"/>
          </a:p>
          <a:p>
            <a:r>
              <a:rPr lang="en-US" dirty="0"/>
              <a:t>Strategic &amp; Operational Development</a:t>
            </a:r>
          </a:p>
          <a:p>
            <a:endParaRPr lang="en-US" dirty="0"/>
          </a:p>
          <a:p>
            <a:r>
              <a:rPr lang="en-US" dirty="0"/>
              <a:t>Financial Details</a:t>
            </a:r>
          </a:p>
          <a:p>
            <a:endParaRPr lang="en-US" dirty="0"/>
          </a:p>
          <a:p>
            <a:r>
              <a:rPr lang="en-US" dirty="0"/>
              <a:t>Question &amp; Answer</a:t>
            </a:r>
          </a:p>
        </p:txBody>
      </p:sp>
      <p:pic>
        <p:nvPicPr>
          <p:cNvPr id="4" name="Picture 3">
            <a:extLst>
              <a:ext uri="{FF2B5EF4-FFF2-40B4-BE49-F238E27FC236}">
                <a16:creationId xmlns:a16="http://schemas.microsoft.com/office/drawing/2014/main" id="{4FE469BD-F278-4640-982F-20B7BC6B1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263" y="5578296"/>
            <a:ext cx="924054" cy="623455"/>
          </a:xfrm>
          <a:prstGeom prst="rect">
            <a:avLst/>
          </a:prstGeom>
        </p:spPr>
      </p:pic>
      <p:sp>
        <p:nvSpPr>
          <p:cNvPr id="8" name="Rectangle 7"/>
          <p:cNvSpPr/>
          <p:nvPr/>
        </p:nvSpPr>
        <p:spPr>
          <a:xfrm>
            <a:off x="5181600" y="6468974"/>
            <a:ext cx="3505200" cy="246221"/>
          </a:xfrm>
          <a:prstGeom prst="rect">
            <a:avLst/>
          </a:prstGeom>
        </p:spPr>
        <p:txBody>
          <a:bodyPr wrap="square">
            <a:spAutoFit/>
          </a:bodyPr>
          <a:lstStyle/>
          <a:p>
            <a:r>
              <a:rPr lang="en-US" sz="1000" dirty="0" smtClean="0"/>
              <a:t>Corporate Briefing Session 2025 – November 14, 2025</a:t>
            </a:r>
            <a:endParaRPr lang="en-US" sz="1000" dirty="0"/>
          </a:p>
        </p:txBody>
      </p:sp>
    </p:spTree>
    <p:extLst>
      <p:ext uri="{BB962C8B-B14F-4D97-AF65-F5344CB8AC3E}">
        <p14:creationId xmlns:p14="http://schemas.microsoft.com/office/powerpoint/2010/main" val="915574291"/>
      </p:ext>
    </p:extLst>
  </p:cSld>
  <p:clrMapOvr>
    <a:masterClrMapping/>
  </p:clrMapOvr>
  <mc:AlternateContent xmlns:mc="http://schemas.openxmlformats.org/markup-compatibility/2006" xmlns:p14="http://schemas.microsoft.com/office/powerpoint/2010/main">
    <mc:Choice Requires="p14">
      <p:transition spd="slow" p14:dur="2000" advTm="5599"/>
    </mc:Choice>
    <mc:Fallback xmlns="">
      <p:transition spd="slow" advTm="559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B4F970-2701-4DDE-AD47-9F26C0685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5593772"/>
            <a:ext cx="1066800" cy="623455"/>
          </a:xfrm>
          <a:prstGeom prst="rect">
            <a:avLst/>
          </a:prstGeom>
        </p:spPr>
      </p:pic>
      <p:sp>
        <p:nvSpPr>
          <p:cNvPr id="6" name="Footer Placeholder 3"/>
          <p:cNvSpPr txBox="1">
            <a:spLocks/>
          </p:cNvSpPr>
          <p:nvPr/>
        </p:nvSpPr>
        <p:spPr>
          <a:xfrm>
            <a:off x="5105400" y="6477000"/>
            <a:ext cx="35052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552667071"/>
              </p:ext>
            </p:extLst>
          </p:nvPr>
        </p:nvGraphicFramePr>
        <p:xfrm>
          <a:off x="1562100" y="609600"/>
          <a:ext cx="6019800" cy="4810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5511076"/>
      </p:ext>
    </p:extLst>
  </p:cSld>
  <p:clrMapOvr>
    <a:masterClrMapping/>
  </p:clrMapOvr>
  <mc:AlternateContent xmlns:mc="http://schemas.openxmlformats.org/markup-compatibility/2006" xmlns:p14="http://schemas.microsoft.com/office/powerpoint/2010/main">
    <mc:Choice Requires="p14">
      <p:transition spd="slow" p14:dur="2000" advTm="1743"/>
    </mc:Choice>
    <mc:Fallback xmlns="">
      <p:transition spd="slow" advTm="174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B59683-6740-460F-91B6-E205CA196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73" y="5434446"/>
            <a:ext cx="924054" cy="623455"/>
          </a:xfrm>
          <a:prstGeom prst="rect">
            <a:avLst/>
          </a:prstGeom>
        </p:spPr>
      </p:pic>
      <p:sp>
        <p:nvSpPr>
          <p:cNvPr id="6" name="Footer Placeholder 3"/>
          <p:cNvSpPr txBox="1">
            <a:spLocks/>
          </p:cNvSpPr>
          <p:nvPr/>
        </p:nvSpPr>
        <p:spPr>
          <a:xfrm>
            <a:off x="5105400" y="6477000"/>
            <a:ext cx="35052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816556668"/>
              </p:ext>
            </p:extLst>
          </p:nvPr>
        </p:nvGraphicFramePr>
        <p:xfrm>
          <a:off x="1407319" y="1524001"/>
          <a:ext cx="6329363" cy="3428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161088"/>
      </p:ext>
    </p:extLst>
  </p:cSld>
  <p:clrMapOvr>
    <a:masterClrMapping/>
  </p:clrMapOvr>
  <mc:AlternateContent xmlns:mc="http://schemas.openxmlformats.org/markup-compatibility/2006" xmlns:p14="http://schemas.microsoft.com/office/powerpoint/2010/main">
    <mc:Choice Requires="p14">
      <p:transition spd="slow" p14:dur="2000" advTm="1649"/>
    </mc:Choice>
    <mc:Fallback xmlns="">
      <p:transition spd="slow" advTm="1649"/>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609601"/>
            <a:ext cx="7239000" cy="914399"/>
          </a:xfrm>
        </p:spPr>
        <p:txBody>
          <a:bodyPr>
            <a:normAutofit/>
          </a:bodyPr>
          <a:lstStyle/>
          <a:p>
            <a:pPr algn="ctr"/>
            <a:r>
              <a:rPr lang="en-US" sz="2800" b="1" dirty="0"/>
              <a:t>6 YEAR’S SALES &amp; GROSS PROFIT ANALYSIS</a:t>
            </a:r>
          </a:p>
        </p:txBody>
      </p:sp>
      <p:pic>
        <p:nvPicPr>
          <p:cNvPr id="9" name="Picture 8">
            <a:extLst>
              <a:ext uri="{FF2B5EF4-FFF2-40B4-BE49-F238E27FC236}">
                <a16:creationId xmlns:a16="http://schemas.microsoft.com/office/drawing/2014/main" id="{B2EBCC35-65F7-4B5E-B110-B01C8EFB8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001" y="5769035"/>
            <a:ext cx="924054" cy="623455"/>
          </a:xfrm>
          <a:prstGeom prst="rect">
            <a:avLst/>
          </a:prstGeom>
        </p:spPr>
      </p:pic>
      <p:sp>
        <p:nvSpPr>
          <p:cNvPr id="6" name="Footer Placeholder 3"/>
          <p:cNvSpPr txBox="1">
            <a:spLocks/>
          </p:cNvSpPr>
          <p:nvPr/>
        </p:nvSpPr>
        <p:spPr>
          <a:xfrm>
            <a:off x="5181600" y="6477000"/>
            <a:ext cx="34290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481653804"/>
              </p:ext>
            </p:extLst>
          </p:nvPr>
        </p:nvGraphicFramePr>
        <p:xfrm>
          <a:off x="1104900" y="1524000"/>
          <a:ext cx="6934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7272383"/>
      </p:ext>
    </p:extLst>
  </p:cSld>
  <p:clrMapOvr>
    <a:masterClrMapping/>
  </p:clrMapOvr>
  <mc:AlternateContent xmlns:mc="http://schemas.openxmlformats.org/markup-compatibility/2006" xmlns:p14="http://schemas.microsoft.com/office/powerpoint/2010/main">
    <mc:Choice Requires="p14">
      <p:transition spd="slow" p14:dur="2000" advTm="1647"/>
    </mc:Choice>
    <mc:Fallback xmlns="">
      <p:transition spd="slow" advTm="164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5F1C71-E83F-4805-85F8-61B00F8E32FC}"/>
              </a:ext>
            </a:extLst>
          </p:cNvPr>
          <p:cNvSpPr>
            <a:spLocks noGrp="1"/>
          </p:cNvSpPr>
          <p:nvPr>
            <p:ph type="title"/>
          </p:nvPr>
        </p:nvSpPr>
        <p:spPr>
          <a:xfrm>
            <a:off x="734291" y="1143000"/>
            <a:ext cx="7498080" cy="3962400"/>
          </a:xfrm>
        </p:spPr>
        <p:txBody>
          <a:bodyPr>
            <a:normAutofit/>
          </a:bodyPr>
          <a:lstStyle/>
          <a:p>
            <a:pPr algn="ctr"/>
            <a:r>
              <a:rPr lang="en-US" sz="8000" b="1" dirty="0"/>
              <a:t>Q</a:t>
            </a:r>
            <a:r>
              <a:rPr lang="en-US" dirty="0"/>
              <a:t>uestion &amp; </a:t>
            </a:r>
            <a:r>
              <a:rPr lang="en-US" sz="6600" b="1" dirty="0"/>
              <a:t>A</a:t>
            </a:r>
            <a:r>
              <a:rPr lang="en-US" dirty="0"/>
              <a:t>NSWER</a:t>
            </a:r>
            <a:r>
              <a:rPr lang="en-US" sz="4400" dirty="0"/>
              <a:t> </a:t>
            </a:r>
            <a:br>
              <a:rPr lang="en-US" sz="4400" dirty="0"/>
            </a:br>
            <a:r>
              <a:rPr lang="en-US" sz="6000" b="1" dirty="0"/>
              <a:t>S</a:t>
            </a:r>
            <a:r>
              <a:rPr lang="en-US" dirty="0"/>
              <a:t>ESSION</a:t>
            </a:r>
            <a:endParaRPr lang="en-US" sz="4400" dirty="0"/>
          </a:p>
        </p:txBody>
      </p:sp>
      <p:pic>
        <p:nvPicPr>
          <p:cNvPr id="4" name="Picture 3">
            <a:extLst>
              <a:ext uri="{FF2B5EF4-FFF2-40B4-BE49-F238E27FC236}">
                <a16:creationId xmlns:a16="http://schemas.microsoft.com/office/drawing/2014/main" id="{B44ED0C1-3C87-486D-AA3A-F071D5D5E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5638802"/>
            <a:ext cx="924054" cy="623455"/>
          </a:xfrm>
          <a:prstGeom prst="rect">
            <a:avLst/>
          </a:prstGeom>
        </p:spPr>
      </p:pic>
      <p:sp>
        <p:nvSpPr>
          <p:cNvPr id="7" name="Footer Placeholder 3"/>
          <p:cNvSpPr txBox="1">
            <a:spLocks/>
          </p:cNvSpPr>
          <p:nvPr/>
        </p:nvSpPr>
        <p:spPr>
          <a:xfrm>
            <a:off x="5181600" y="6477000"/>
            <a:ext cx="34290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spTree>
    <p:extLst>
      <p:ext uri="{BB962C8B-B14F-4D97-AF65-F5344CB8AC3E}">
        <p14:creationId xmlns:p14="http://schemas.microsoft.com/office/powerpoint/2010/main" val="1349635319"/>
      </p:ext>
    </p:extLst>
  </p:cSld>
  <p:clrMapOvr>
    <a:masterClrMapping/>
  </p:clrMapOvr>
  <mc:AlternateContent xmlns:mc="http://schemas.openxmlformats.org/markup-compatibility/2006" xmlns:p14="http://schemas.microsoft.com/office/powerpoint/2010/main">
    <mc:Choice Requires="p14">
      <p:transition spd="slow" p14:dur="2000" advTm="1472"/>
    </mc:Choice>
    <mc:Fallback xmlns="">
      <p:transition spd="slow" advTm="147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0338" y="1295400"/>
            <a:ext cx="5600508" cy="1477328"/>
          </a:xfrm>
          <a:prstGeom prst="rect">
            <a:avLst/>
          </a:prstGeom>
          <a:effectLst>
            <a:outerShdw blurRad="152400" dist="317500" dir="5400000" sx="90000" sy="-19000" rotWithShape="0">
              <a:prstClr val="black">
                <a:alpha val="15000"/>
              </a:prstClr>
            </a:outerShdw>
          </a:effectLst>
        </p:spPr>
        <p:txBody>
          <a:bodyPr wrap="none">
            <a:spAutoFit/>
          </a:bodyPr>
          <a:lstStyle/>
          <a:p>
            <a:pPr algn="ctr"/>
            <a:r>
              <a:rPr lang="en-US" sz="5400" dirty="0"/>
              <a:t>THANKING YOU</a:t>
            </a:r>
            <a:endParaRPr lang="en-US" dirty="0"/>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532" y="2772728"/>
            <a:ext cx="3860898" cy="21802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Footer Placeholder 3"/>
          <p:cNvSpPr txBox="1">
            <a:spLocks/>
          </p:cNvSpPr>
          <p:nvPr/>
        </p:nvSpPr>
        <p:spPr>
          <a:xfrm>
            <a:off x="5181600" y="6477000"/>
            <a:ext cx="34290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spTree>
    <p:extLst>
      <p:ext uri="{BB962C8B-B14F-4D97-AF65-F5344CB8AC3E}">
        <p14:creationId xmlns:p14="http://schemas.microsoft.com/office/powerpoint/2010/main" val="3814775879"/>
      </p:ext>
    </p:extLst>
  </p:cSld>
  <p:clrMapOvr>
    <a:masterClrMapping/>
  </p:clrMapOvr>
  <mc:AlternateContent xmlns:mc="http://schemas.openxmlformats.org/markup-compatibility/2006" xmlns:p14="http://schemas.microsoft.com/office/powerpoint/2010/main">
    <mc:Choice Requires="p14">
      <p:transition spd="slow" p14:dur="2000" advTm="1521"/>
    </mc:Choice>
    <mc:Fallback xmlns="">
      <p:transition spd="slow" advTm="152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F0A0A4-EABC-4FA2-8423-AD3AF0A7737E}"/>
              </a:ext>
            </a:extLst>
          </p:cNvPr>
          <p:cNvSpPr>
            <a:spLocks noGrp="1"/>
          </p:cNvSpPr>
          <p:nvPr>
            <p:ph idx="1"/>
          </p:nvPr>
        </p:nvSpPr>
        <p:spPr>
          <a:xfrm>
            <a:off x="1172632" y="-381000"/>
            <a:ext cx="6798736" cy="3444997"/>
          </a:xfrm>
        </p:spPr>
        <p:txBody>
          <a:bodyPr/>
          <a:lstStyle/>
          <a:p>
            <a:endParaRPr lang="en-US" dirty="0"/>
          </a:p>
          <a:p>
            <a:endParaRPr lang="en-US" dirty="0"/>
          </a:p>
          <a:p>
            <a:endParaRPr lang="en-US" dirty="0"/>
          </a:p>
          <a:p>
            <a:pPr marL="82296" indent="0" algn="ctr">
              <a:buNone/>
            </a:pPr>
            <a:r>
              <a:rPr lang="en-US" sz="80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C</a:t>
            </a:r>
            <a:r>
              <a:rPr lang="en-US" sz="36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OMPANY</a:t>
            </a:r>
            <a:r>
              <a:rPr lang="en-US" sz="6600" dirty="0"/>
              <a:t> </a:t>
            </a:r>
            <a:r>
              <a:rPr lang="en-US" sz="80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B</a:t>
            </a:r>
            <a:r>
              <a:rPr lang="en-US" sz="36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RIEF</a:t>
            </a:r>
          </a:p>
        </p:txBody>
      </p:sp>
      <p:pic>
        <p:nvPicPr>
          <p:cNvPr id="4" name="Picture 3">
            <a:extLst>
              <a:ext uri="{FF2B5EF4-FFF2-40B4-BE49-F238E27FC236}">
                <a16:creationId xmlns:a16="http://schemas.microsoft.com/office/drawing/2014/main" id="{860A17CD-3047-47DF-AF84-DEB2E7226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562600"/>
            <a:ext cx="924054" cy="623455"/>
          </a:xfrm>
          <a:prstGeom prst="rect">
            <a:avLst/>
          </a:prstGeom>
        </p:spPr>
      </p:pic>
      <p:sp>
        <p:nvSpPr>
          <p:cNvPr id="5" name="Footer Placeholder 3"/>
          <p:cNvSpPr txBox="1">
            <a:spLocks/>
          </p:cNvSpPr>
          <p:nvPr/>
        </p:nvSpPr>
        <p:spPr>
          <a:xfrm>
            <a:off x="5181600" y="6477000"/>
            <a:ext cx="34290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spTree>
    <p:extLst>
      <p:ext uri="{BB962C8B-B14F-4D97-AF65-F5344CB8AC3E}">
        <p14:creationId xmlns:p14="http://schemas.microsoft.com/office/powerpoint/2010/main" val="3722943493"/>
      </p:ext>
    </p:extLst>
  </p:cSld>
  <p:clrMapOvr>
    <a:masterClrMapping/>
  </p:clrMapOvr>
  <mc:AlternateContent xmlns:mc="http://schemas.openxmlformats.org/markup-compatibility/2006" xmlns:p14="http://schemas.microsoft.com/office/powerpoint/2010/main">
    <mc:Choice Requires="p14">
      <p:transition spd="slow" p14:dur="2000" advTm="1152"/>
    </mc:Choice>
    <mc:Fallback xmlns="">
      <p:transition spd="slow" advTm="115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762001"/>
            <a:ext cx="6798734" cy="1066800"/>
          </a:xfrm>
        </p:spPr>
        <p:txBody>
          <a:bodyPr/>
          <a:lstStyle/>
          <a:p>
            <a:pPr algn="ctr"/>
            <a:r>
              <a:rPr lang="en-US" dirty="0"/>
              <a:t>COMPANY BRIEF</a:t>
            </a:r>
          </a:p>
        </p:txBody>
      </p:sp>
      <p:sp>
        <p:nvSpPr>
          <p:cNvPr id="3" name="Content Placeholder 2"/>
          <p:cNvSpPr>
            <a:spLocks noGrp="1"/>
          </p:cNvSpPr>
          <p:nvPr>
            <p:ph idx="1"/>
          </p:nvPr>
        </p:nvSpPr>
        <p:spPr>
          <a:xfrm>
            <a:off x="0" y="1676400"/>
            <a:ext cx="7639852" cy="3352800"/>
          </a:xfrm>
        </p:spPr>
        <p:txBody>
          <a:bodyPr>
            <a:normAutofit fontScale="92500" lnSpcReduction="20000"/>
          </a:bodyPr>
          <a:lstStyle/>
          <a:p>
            <a:r>
              <a:rPr lang="en-US" sz="2400" dirty="0"/>
              <a:t>ORGANIZATION HISTORY</a:t>
            </a:r>
          </a:p>
          <a:p>
            <a:pPr marL="402336" lvl="1" indent="0" algn="just">
              <a:buNone/>
            </a:pPr>
            <a:r>
              <a:rPr lang="en-US" sz="2100" dirty="0"/>
              <a:t>Shahzad Textile Mills Limited (the Company) was incorporated in Pakistan on October 24, 1978 as a Public Limited Company under the Companies Act, 1913 (now the Companies Act, 2017). The shares of the Company are quoted on Pakistan Stock Exchange. The Company is domiciled in Pakistan and principle business of the Company is to manufacture and deal in all types of yarn and Socks</a:t>
            </a:r>
            <a:r>
              <a:rPr lang="en-US" sz="2100" dirty="0" smtClean="0"/>
              <a:t>.</a:t>
            </a:r>
            <a:endParaRPr lang="en-US" sz="2100" dirty="0"/>
          </a:p>
          <a:p>
            <a:pPr lvl="1" algn="just">
              <a:buFont typeface="Wingdings" panose="05000000000000000000" pitchFamily="2" charset="2"/>
              <a:buChar char="§"/>
            </a:pPr>
            <a:r>
              <a:rPr lang="en-US" sz="2400" dirty="0" smtClean="0"/>
              <a:t>Spinning </a:t>
            </a:r>
            <a:r>
              <a:rPr lang="en-US" sz="2400" dirty="0"/>
              <a:t>Segment</a:t>
            </a:r>
          </a:p>
          <a:p>
            <a:pPr lvl="1" algn="just">
              <a:buFont typeface="Wingdings" panose="05000000000000000000" pitchFamily="2" charset="2"/>
              <a:buChar char="§"/>
            </a:pPr>
            <a:endParaRPr lang="en-US" sz="2400" dirty="0"/>
          </a:p>
          <a:p>
            <a:pPr lvl="1" algn="just">
              <a:buFont typeface="Wingdings" panose="05000000000000000000" pitchFamily="2" charset="2"/>
              <a:buChar char="§"/>
            </a:pPr>
            <a:r>
              <a:rPr lang="en-US" sz="2400" dirty="0"/>
              <a:t>Socks Segment</a:t>
            </a:r>
          </a:p>
          <a:p>
            <a:pPr lvl="1" algn="just">
              <a:buFont typeface="Arial" pitchFamily="34" charset="0"/>
              <a:buChar char="•"/>
            </a:pPr>
            <a:endParaRPr lang="en-US" sz="2000" dirty="0"/>
          </a:p>
        </p:txBody>
      </p:sp>
      <p:pic>
        <p:nvPicPr>
          <p:cNvPr id="5" name="Picture 4">
            <a:extLst>
              <a:ext uri="{FF2B5EF4-FFF2-40B4-BE49-F238E27FC236}">
                <a16:creationId xmlns:a16="http://schemas.microsoft.com/office/drawing/2014/main" id="{F74E8BA0-8E1F-4DBE-A05E-8C5181683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846105"/>
            <a:ext cx="924054" cy="623455"/>
          </a:xfrm>
          <a:prstGeom prst="rect">
            <a:avLst/>
          </a:prstGeom>
        </p:spPr>
      </p:pic>
      <p:sp>
        <p:nvSpPr>
          <p:cNvPr id="6" name="Footer Placeholder 3"/>
          <p:cNvSpPr txBox="1">
            <a:spLocks/>
          </p:cNvSpPr>
          <p:nvPr/>
        </p:nvSpPr>
        <p:spPr>
          <a:xfrm>
            <a:off x="5181600" y="6477000"/>
            <a:ext cx="34290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spTree>
    <p:extLst>
      <p:ext uri="{BB962C8B-B14F-4D97-AF65-F5344CB8AC3E}">
        <p14:creationId xmlns:p14="http://schemas.microsoft.com/office/powerpoint/2010/main" val="1007775698"/>
      </p:ext>
    </p:extLst>
  </p:cSld>
  <p:clrMapOvr>
    <a:masterClrMapping/>
  </p:clrMapOvr>
  <mc:AlternateContent xmlns:mc="http://schemas.openxmlformats.org/markup-compatibility/2006" xmlns:p14="http://schemas.microsoft.com/office/powerpoint/2010/main">
    <mc:Choice Requires="p14">
      <p:transition spd="slow" p14:dur="2000" advTm="3520"/>
    </mc:Choice>
    <mc:Fallback xmlns="">
      <p:transition spd="slow" advTm="352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457201"/>
            <a:ext cx="6798734" cy="762000"/>
          </a:xfrm>
        </p:spPr>
        <p:txBody>
          <a:bodyPr>
            <a:normAutofit/>
          </a:bodyPr>
          <a:lstStyle/>
          <a:p>
            <a:pPr algn="ctr"/>
            <a:r>
              <a:rPr lang="en-US" dirty="0" smtClean="0"/>
              <a:t>SPINNING </a:t>
            </a:r>
            <a:r>
              <a:rPr lang="en-US" dirty="0"/>
              <a:t>SEGMENT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9394903"/>
              </p:ext>
            </p:extLst>
          </p:nvPr>
        </p:nvGraphicFramePr>
        <p:xfrm>
          <a:off x="1371600" y="1447800"/>
          <a:ext cx="6400800" cy="2322688"/>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704144">
                <a:tc>
                  <a:txBody>
                    <a:bodyPr/>
                    <a:lstStyle/>
                    <a:p>
                      <a:pPr algn="ctr"/>
                      <a:r>
                        <a:rPr lang="en-US" dirty="0"/>
                        <a:t>Current Spindles</a:t>
                      </a:r>
                    </a:p>
                  </a:txBody>
                  <a:tcPr/>
                </a:tc>
                <a:tc gridSpan="3">
                  <a:txBody>
                    <a:bodyPr/>
                    <a:lstStyle/>
                    <a:p>
                      <a:pPr algn="ctr"/>
                      <a:r>
                        <a:rPr lang="en-US" dirty="0"/>
                        <a:t>Plant Capacity &amp; </a:t>
                      </a:r>
                      <a:r>
                        <a:rPr lang="en-US" dirty="0" smtClean="0"/>
                        <a:t>Production</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04144">
                <a:tc>
                  <a:txBody>
                    <a:bodyPr/>
                    <a:lstStyle/>
                    <a:p>
                      <a:pPr algn="ctr"/>
                      <a:r>
                        <a:rPr lang="en-US" dirty="0"/>
                        <a:t>June- </a:t>
                      </a:r>
                      <a:r>
                        <a:rPr lang="en-US" dirty="0" smtClean="0"/>
                        <a:t>2025</a:t>
                      </a:r>
                      <a:endParaRPr lang="en-US" dirty="0"/>
                    </a:p>
                  </a:txBody>
                  <a:tcPr/>
                </a:tc>
                <a:tc>
                  <a:txBody>
                    <a:bodyPr/>
                    <a:lstStyle/>
                    <a:p>
                      <a:pPr algn="ctr"/>
                      <a:r>
                        <a:rPr lang="en-US" dirty="0"/>
                        <a:t>Plant Capacity (20/S)</a:t>
                      </a:r>
                    </a:p>
                  </a:txBody>
                  <a:tcPr/>
                </a:tc>
                <a:tc gridSpan="2">
                  <a:txBody>
                    <a:bodyPr/>
                    <a:lstStyle/>
                    <a:p>
                      <a:pPr algn="ctr"/>
                      <a:r>
                        <a:rPr lang="en-US" dirty="0"/>
                        <a:t>Actual Production </a:t>
                      </a:r>
                      <a:r>
                        <a:rPr lang="en-US" dirty="0" smtClean="0"/>
                        <a:t>Converted into </a:t>
                      </a:r>
                      <a:endParaRPr lang="en-US" dirty="0"/>
                    </a:p>
                    <a:p>
                      <a:pPr algn="ctr"/>
                      <a:r>
                        <a:rPr lang="en-US" dirty="0" smtClean="0"/>
                        <a:t>20/S</a:t>
                      </a:r>
                      <a:r>
                        <a:rPr lang="en-US" baseline="0" dirty="0" smtClean="0"/>
                        <a:t> Count</a:t>
                      </a:r>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704144">
                <a:tc>
                  <a:txBody>
                    <a:bodyPr/>
                    <a:lstStyle/>
                    <a:p>
                      <a:pPr algn="ctr"/>
                      <a:r>
                        <a:rPr lang="en-US" dirty="0" smtClean="0"/>
                        <a:t>70,428</a:t>
                      </a:r>
                      <a:endParaRPr lang="en-US" dirty="0"/>
                    </a:p>
                  </a:txBody>
                  <a:tcPr/>
                </a:tc>
                <a:tc>
                  <a:txBody>
                    <a:bodyPr/>
                    <a:lstStyle/>
                    <a:p>
                      <a:pPr algn="ctr"/>
                      <a:r>
                        <a:rPr lang="en-US" dirty="0" smtClean="0"/>
                        <a:t>41,732,689 (Kgs.)</a:t>
                      </a:r>
                      <a:endParaRPr lang="en-US" dirty="0"/>
                    </a:p>
                  </a:txBody>
                  <a:tcPr/>
                </a:tc>
                <a:tc>
                  <a:txBody>
                    <a:bodyPr/>
                    <a:lstStyle/>
                    <a:p>
                      <a:pPr algn="ctr"/>
                      <a:r>
                        <a:rPr lang="en-US" dirty="0" smtClean="0"/>
                        <a:t>780,919 (Bags</a:t>
                      </a:r>
                      <a:r>
                        <a:rPr lang="en-US" dirty="0"/>
                        <a:t>)</a:t>
                      </a:r>
                    </a:p>
                  </a:txBody>
                  <a:tcPr/>
                </a:tc>
                <a:tc>
                  <a:txBody>
                    <a:bodyPr/>
                    <a:lstStyle/>
                    <a:p>
                      <a:pPr algn="ctr"/>
                      <a:r>
                        <a:rPr lang="en-US" dirty="0" smtClean="0"/>
                        <a:t>35,422,486 (Kgs.)</a:t>
                      </a:r>
                      <a:endParaRPr lang="en-US" dirty="0"/>
                    </a:p>
                  </a:txBody>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E0FA0B10-FA40-444A-951F-D43BA358AE2B}"/>
              </a:ext>
            </a:extLst>
          </p:cNvPr>
          <p:cNvSpPr txBox="1"/>
          <p:nvPr/>
        </p:nvSpPr>
        <p:spPr>
          <a:xfrm>
            <a:off x="1091199" y="4093635"/>
            <a:ext cx="6961602" cy="2623795"/>
          </a:xfrm>
          <a:prstGeom prst="rect">
            <a:avLst/>
          </a:prstGeom>
          <a:noFill/>
        </p:spPr>
        <p:txBody>
          <a:bodyPr wrap="square" rtlCol="0">
            <a:spAutoFit/>
          </a:bodyPr>
          <a:lstStyle/>
          <a:p>
            <a:r>
              <a:rPr lang="en-US" dirty="0" smtClean="0"/>
              <a:t>The </a:t>
            </a:r>
            <a:r>
              <a:rPr lang="en-US" dirty="0"/>
              <a:t>Company has been operating in Spinning segment </a:t>
            </a:r>
            <a:r>
              <a:rPr lang="en-US" dirty="0" smtClean="0"/>
              <a:t>for more </a:t>
            </a:r>
            <a:r>
              <a:rPr lang="en-US" dirty="0"/>
              <a:t>than </a:t>
            </a:r>
            <a:r>
              <a:rPr lang="en-US" dirty="0" smtClean="0"/>
              <a:t>47 </a:t>
            </a:r>
            <a:r>
              <a:rPr lang="en-US" dirty="0"/>
              <a:t>years since 1978. </a:t>
            </a:r>
            <a:r>
              <a:rPr lang="en-US" dirty="0" smtClean="0"/>
              <a:t>And </a:t>
            </a:r>
            <a:r>
              <a:rPr lang="en-US" dirty="0"/>
              <a:t>producing all </a:t>
            </a:r>
            <a:r>
              <a:rPr lang="en-US" dirty="0" smtClean="0"/>
              <a:t>types </a:t>
            </a:r>
            <a:r>
              <a:rPr lang="en-US" dirty="0"/>
              <a:t>of </a:t>
            </a:r>
            <a:r>
              <a:rPr lang="en-US" dirty="0" smtClean="0"/>
              <a:t>Textile </a:t>
            </a:r>
            <a:r>
              <a:rPr lang="en-US" dirty="0"/>
              <a:t>yarn.</a:t>
            </a:r>
          </a:p>
          <a:p>
            <a:endParaRPr lang="en-US" sz="1000" dirty="0"/>
          </a:p>
          <a:p>
            <a:pPr marL="285750" indent="-285750">
              <a:buFont typeface="Wingdings" panose="05000000000000000000" pitchFamily="2" charset="2"/>
              <a:buChar char="v"/>
            </a:pPr>
            <a:r>
              <a:rPr lang="en-US" dirty="0"/>
              <a:t>Spinning Unit 1, 4 and Socks </a:t>
            </a:r>
            <a:r>
              <a:rPr lang="en-US" dirty="0" smtClean="0"/>
              <a:t>Unit are </a:t>
            </a:r>
            <a:r>
              <a:rPr lang="en-US" dirty="0"/>
              <a:t>situated at 34th Km, Lahore Sheikhupura Road, </a:t>
            </a:r>
            <a:r>
              <a:rPr lang="en-US" dirty="0" smtClean="0"/>
              <a:t>Sheikhupura.</a:t>
            </a:r>
          </a:p>
          <a:p>
            <a:endParaRPr lang="en-US" dirty="0"/>
          </a:p>
          <a:p>
            <a:pPr marL="285750" indent="-285750">
              <a:buFont typeface="Wingdings" panose="05000000000000000000" pitchFamily="2" charset="2"/>
              <a:buChar char="v"/>
            </a:pPr>
            <a:r>
              <a:rPr lang="en-US" dirty="0"/>
              <a:t>Spinning Unit 2 is situated at 7th Km, Sheikhupura Faisalabad Road, Sheikhupura</a:t>
            </a:r>
          </a:p>
          <a:p>
            <a:endParaRPr lang="en-US" sz="1050" dirty="0"/>
          </a:p>
          <a:p>
            <a:endParaRPr lang="en-US" dirty="0"/>
          </a:p>
        </p:txBody>
      </p:sp>
      <p:pic>
        <p:nvPicPr>
          <p:cNvPr id="6" name="Picture 5">
            <a:extLst>
              <a:ext uri="{FF2B5EF4-FFF2-40B4-BE49-F238E27FC236}">
                <a16:creationId xmlns:a16="http://schemas.microsoft.com/office/drawing/2014/main" id="{4B236D92-6BB6-4A73-A6CB-BC216ACFD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471" y="6132947"/>
            <a:ext cx="924054" cy="623455"/>
          </a:xfrm>
          <a:prstGeom prst="rect">
            <a:avLst/>
          </a:prstGeom>
        </p:spPr>
      </p:pic>
      <p:sp>
        <p:nvSpPr>
          <p:cNvPr id="7" name="Footer Placeholder 3"/>
          <p:cNvSpPr txBox="1">
            <a:spLocks/>
          </p:cNvSpPr>
          <p:nvPr/>
        </p:nvSpPr>
        <p:spPr>
          <a:xfrm>
            <a:off x="5181600" y="6477000"/>
            <a:ext cx="34290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spTree>
    <p:extLst>
      <p:ext uri="{BB962C8B-B14F-4D97-AF65-F5344CB8AC3E}">
        <p14:creationId xmlns:p14="http://schemas.microsoft.com/office/powerpoint/2010/main" val="3969311652"/>
      </p:ext>
    </p:extLst>
  </p:cSld>
  <p:clrMapOvr>
    <a:masterClrMapping/>
  </p:clrMapOvr>
  <mc:AlternateContent xmlns:mc="http://schemas.openxmlformats.org/markup-compatibility/2006" xmlns:p14="http://schemas.microsoft.com/office/powerpoint/2010/main">
    <mc:Choice Requires="p14">
      <p:transition spd="slow" p14:dur="2000" advTm="7040"/>
    </mc:Choice>
    <mc:Fallback xmlns="">
      <p:transition spd="slow" advTm="704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685800"/>
            <a:ext cx="6798734" cy="1219200"/>
          </a:xfrm>
        </p:spPr>
        <p:txBody>
          <a:bodyPr/>
          <a:lstStyle/>
          <a:p>
            <a:pPr algn="ctr"/>
            <a:r>
              <a:rPr lang="en-US" dirty="0"/>
              <a:t>SOCKS SEGMENT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457045"/>
              </p:ext>
            </p:extLst>
          </p:nvPr>
        </p:nvGraphicFramePr>
        <p:xfrm>
          <a:off x="1181100" y="1611762"/>
          <a:ext cx="6781800" cy="1280160"/>
        </p:xfrm>
        <a:graphic>
          <a:graphicData uri="http://schemas.openxmlformats.org/drawingml/2006/table">
            <a:tbl>
              <a:tblPr firstRow="1" bandRow="1">
                <a:tableStyleId>{5C22544A-7EE6-4342-B048-85BDC9FD1C3A}</a:tableStyleId>
              </a:tblPr>
              <a:tblGrid>
                <a:gridCol w="2260600">
                  <a:extLst>
                    <a:ext uri="{9D8B030D-6E8A-4147-A177-3AD203B41FA5}">
                      <a16:colId xmlns:a16="http://schemas.microsoft.com/office/drawing/2014/main" val="20000"/>
                    </a:ext>
                  </a:extLst>
                </a:gridCol>
                <a:gridCol w="2260600">
                  <a:extLst>
                    <a:ext uri="{9D8B030D-6E8A-4147-A177-3AD203B41FA5}">
                      <a16:colId xmlns:a16="http://schemas.microsoft.com/office/drawing/2014/main" val="20001"/>
                    </a:ext>
                  </a:extLst>
                </a:gridCol>
                <a:gridCol w="2260600">
                  <a:extLst>
                    <a:ext uri="{9D8B030D-6E8A-4147-A177-3AD203B41FA5}">
                      <a16:colId xmlns:a16="http://schemas.microsoft.com/office/drawing/2014/main" val="20002"/>
                    </a:ext>
                  </a:extLst>
                </a:gridCol>
              </a:tblGrid>
              <a:tr h="798807">
                <a:tc>
                  <a:txBody>
                    <a:bodyPr/>
                    <a:lstStyle/>
                    <a:p>
                      <a:pPr algn="ctr"/>
                      <a:endParaRPr lang="en-US" dirty="0" smtClean="0"/>
                    </a:p>
                    <a:p>
                      <a:pPr algn="ctr"/>
                      <a:r>
                        <a:rPr lang="en-US" dirty="0" smtClean="0"/>
                        <a:t>No</a:t>
                      </a:r>
                      <a:r>
                        <a:rPr lang="en-US" baseline="0" dirty="0"/>
                        <a:t>. of </a:t>
                      </a:r>
                      <a:r>
                        <a:rPr lang="en-US" baseline="0" dirty="0" smtClean="0"/>
                        <a:t>Machines</a:t>
                      </a:r>
                      <a:endParaRPr lang="en-US" dirty="0"/>
                    </a:p>
                  </a:txBody>
                  <a:tcPr/>
                </a:tc>
                <a:tc>
                  <a:txBody>
                    <a:bodyPr/>
                    <a:lstStyle/>
                    <a:p>
                      <a:pPr algn="ctr"/>
                      <a:endParaRPr lang="en-US" dirty="0" smtClean="0"/>
                    </a:p>
                    <a:p>
                      <a:pPr algn="ctr"/>
                      <a:r>
                        <a:rPr lang="en-US" dirty="0" smtClean="0"/>
                        <a:t>Installed </a:t>
                      </a:r>
                      <a:r>
                        <a:rPr lang="en-US" dirty="0"/>
                        <a:t>Capacity Dozen Socks </a:t>
                      </a:r>
                      <a:r>
                        <a:rPr lang="en-US" dirty="0" smtClean="0"/>
                        <a:t>(p.a.)</a:t>
                      </a:r>
                      <a:endParaRPr lang="en-US" dirty="0"/>
                    </a:p>
                  </a:txBody>
                  <a:tcPr/>
                </a:tc>
                <a:tc>
                  <a:txBody>
                    <a:bodyPr/>
                    <a:lstStyle/>
                    <a:p>
                      <a:pPr algn="ctr"/>
                      <a:endParaRPr lang="en-US" dirty="0" smtClean="0"/>
                    </a:p>
                    <a:p>
                      <a:pPr algn="ctr"/>
                      <a:r>
                        <a:rPr lang="en-US" dirty="0" smtClean="0"/>
                        <a:t>Utilized Capacity Dozen </a:t>
                      </a:r>
                      <a:r>
                        <a:rPr lang="en-US" dirty="0"/>
                        <a:t>Socks </a:t>
                      </a:r>
                      <a:r>
                        <a:rPr lang="en-US" dirty="0" smtClean="0"/>
                        <a:t>(p.a.)</a:t>
                      </a:r>
                      <a:endParaRPr lang="en-US" dirty="0"/>
                    </a:p>
                  </a:txBody>
                  <a:tcPr/>
                </a:tc>
                <a:extLst>
                  <a:ext uri="{0D108BD9-81ED-4DB2-BD59-A6C34878D82A}">
                    <a16:rowId xmlns:a16="http://schemas.microsoft.com/office/drawing/2014/main" val="10000"/>
                  </a:ext>
                </a:extLst>
              </a:tr>
              <a:tr h="323960">
                <a:tc>
                  <a:txBody>
                    <a:bodyPr/>
                    <a:lstStyle/>
                    <a:p>
                      <a:pPr algn="ctr"/>
                      <a:r>
                        <a:rPr lang="en-US" dirty="0" smtClean="0"/>
                        <a:t>187</a:t>
                      </a:r>
                      <a:endParaRPr lang="en-US" dirty="0"/>
                    </a:p>
                  </a:txBody>
                  <a:tcPr/>
                </a:tc>
                <a:tc>
                  <a:txBody>
                    <a:bodyPr/>
                    <a:lstStyle/>
                    <a:p>
                      <a:pPr algn="ctr"/>
                      <a:r>
                        <a:rPr lang="en-US" dirty="0" smtClean="0"/>
                        <a:t>2,398,387</a:t>
                      </a:r>
                      <a:endParaRPr lang="en-US" dirty="0"/>
                    </a:p>
                  </a:txBody>
                  <a:tcPr/>
                </a:tc>
                <a:tc>
                  <a:txBody>
                    <a:bodyPr/>
                    <a:lstStyle/>
                    <a:p>
                      <a:pPr algn="ctr"/>
                      <a:r>
                        <a:rPr lang="en-US" dirty="0" smtClean="0"/>
                        <a:t>1,785,401</a:t>
                      </a:r>
                      <a:endParaRPr lang="en-US" dirty="0"/>
                    </a:p>
                  </a:txBody>
                  <a:tcPr/>
                </a:tc>
                <a:extLst>
                  <a:ext uri="{0D108BD9-81ED-4DB2-BD59-A6C34878D82A}">
                    <a16:rowId xmlns:a16="http://schemas.microsoft.com/office/drawing/2014/main" val="10001"/>
                  </a:ext>
                </a:extLst>
              </a:tr>
            </a:tbl>
          </a:graphicData>
        </a:graphic>
      </p:graphicFrame>
      <p:pic>
        <p:nvPicPr>
          <p:cNvPr id="6" name="Picture 5">
            <a:extLst>
              <a:ext uri="{FF2B5EF4-FFF2-40B4-BE49-F238E27FC236}">
                <a16:creationId xmlns:a16="http://schemas.microsoft.com/office/drawing/2014/main" id="{66FDAD49-CEE2-4508-AEEA-230C1CB14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100707"/>
            <a:ext cx="924054" cy="623455"/>
          </a:xfrm>
          <a:prstGeom prst="rect">
            <a:avLst/>
          </a:prstGeom>
        </p:spPr>
      </p:pic>
      <p:sp>
        <p:nvSpPr>
          <p:cNvPr id="3" name="TextBox 2"/>
          <p:cNvSpPr txBox="1"/>
          <p:nvPr/>
        </p:nvSpPr>
        <p:spPr>
          <a:xfrm>
            <a:off x="1138018" y="3048002"/>
            <a:ext cx="6877297" cy="3570208"/>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Management is continuously evaluating the potential of expansion in Socks Segment by negotiating with existing banks and own sources.</a:t>
            </a:r>
          </a:p>
          <a:p>
            <a:endParaRPr lang="en-US" sz="1600" dirty="0"/>
          </a:p>
          <a:p>
            <a:pPr marL="285750" indent="-285750">
              <a:buFont typeface="Arial" panose="020B0604020202020204" pitchFamily="34" charset="0"/>
              <a:buChar char="•"/>
            </a:pPr>
            <a:r>
              <a:rPr lang="en-US" sz="1600" dirty="0" smtClean="0"/>
              <a:t>Foreign Business tours are made to explore potential markets </a:t>
            </a:r>
            <a:r>
              <a:rPr lang="en-US" sz="1600" dirty="0"/>
              <a:t>and </a:t>
            </a:r>
            <a:r>
              <a:rPr lang="en-US" sz="1600" dirty="0" smtClean="0"/>
              <a:t>strengthen relationship with existing </a:t>
            </a:r>
            <a:r>
              <a:rPr lang="en-US" sz="1600" dirty="0"/>
              <a:t>customers’ to enhance </a:t>
            </a:r>
            <a:r>
              <a:rPr lang="en-US" sz="1600" dirty="0" smtClean="0"/>
              <a:t>export sales and profitability.</a:t>
            </a:r>
            <a:endParaRPr lang="en-US" sz="1600" dirty="0"/>
          </a:p>
          <a:p>
            <a:endParaRPr lang="en-US" sz="1600" dirty="0"/>
          </a:p>
          <a:p>
            <a:pPr marL="285750" indent="-285750">
              <a:buFont typeface="Arial" panose="020B0604020202020204" pitchFamily="34" charset="0"/>
              <a:buChar char="•"/>
            </a:pPr>
            <a:r>
              <a:rPr lang="en-US" sz="1600" dirty="0" smtClean="0"/>
              <a:t>Toll Manufacturing Services are provided to </a:t>
            </a:r>
            <a:r>
              <a:rPr lang="en-US" sz="1600" dirty="0"/>
              <a:t>absorb fixed </a:t>
            </a:r>
            <a:r>
              <a:rPr lang="en-US" sz="1600" dirty="0" smtClean="0"/>
              <a:t>cost and utilized spare capacity.</a:t>
            </a:r>
            <a:endParaRPr lang="en-US" sz="1600" dirty="0"/>
          </a:p>
          <a:p>
            <a:endParaRPr lang="en-US" sz="1600" dirty="0"/>
          </a:p>
          <a:p>
            <a:pPr marL="285750" indent="-285750">
              <a:buFont typeface="Arial" panose="020B0604020202020204" pitchFamily="34" charset="0"/>
              <a:buChar char="•"/>
            </a:pPr>
            <a:r>
              <a:rPr lang="en-US" sz="1600" dirty="0"/>
              <a:t>Current </a:t>
            </a:r>
            <a:r>
              <a:rPr lang="en-US" sz="1600" dirty="0" smtClean="0"/>
              <a:t>FY:2025 </a:t>
            </a:r>
            <a:r>
              <a:rPr lang="en-US" sz="1600" dirty="0"/>
              <a:t>company has earned </a:t>
            </a:r>
            <a:r>
              <a:rPr lang="en-US" sz="1600" dirty="0" smtClean="0"/>
              <a:t>Toll Manufacturing income </a:t>
            </a:r>
            <a:r>
              <a:rPr lang="en-US" sz="1600" dirty="0"/>
              <a:t>of </a:t>
            </a:r>
            <a:r>
              <a:rPr lang="en-US" sz="1600" dirty="0" smtClean="0"/>
              <a:t>Rs. 73.89M </a:t>
            </a:r>
            <a:r>
              <a:rPr lang="en-US" sz="1600" dirty="0"/>
              <a:t>(</a:t>
            </a:r>
            <a:r>
              <a:rPr lang="en-US" sz="1600" dirty="0" smtClean="0"/>
              <a:t>2024</a:t>
            </a:r>
            <a:r>
              <a:rPr lang="en-US" sz="1600" dirty="0"/>
              <a:t>: 70.418 M)</a:t>
            </a:r>
          </a:p>
          <a:p>
            <a:endParaRPr lang="en-US" dirty="0"/>
          </a:p>
        </p:txBody>
      </p:sp>
      <p:sp>
        <p:nvSpPr>
          <p:cNvPr id="7" name="Footer Placeholder 3"/>
          <p:cNvSpPr txBox="1">
            <a:spLocks/>
          </p:cNvSpPr>
          <p:nvPr/>
        </p:nvSpPr>
        <p:spPr>
          <a:xfrm>
            <a:off x="5029200" y="6477000"/>
            <a:ext cx="3589714"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Corporate Briefing Session </a:t>
            </a:r>
            <a:r>
              <a:rPr lang="en-US" dirty="0" smtClean="0"/>
              <a:t>2025 </a:t>
            </a:r>
            <a:r>
              <a:rPr lang="en-US" dirty="0"/>
              <a:t>– November </a:t>
            </a:r>
            <a:r>
              <a:rPr lang="en-US" dirty="0" smtClean="0"/>
              <a:t>14, 2025</a:t>
            </a:r>
            <a:endParaRPr lang="en-US" dirty="0"/>
          </a:p>
        </p:txBody>
      </p:sp>
    </p:spTree>
    <p:extLst>
      <p:ext uri="{BB962C8B-B14F-4D97-AF65-F5344CB8AC3E}">
        <p14:creationId xmlns:p14="http://schemas.microsoft.com/office/powerpoint/2010/main" val="1122466818"/>
      </p:ext>
    </p:extLst>
  </p:cSld>
  <p:clrMapOvr>
    <a:masterClrMapping/>
  </p:clrMapOvr>
  <mc:AlternateContent xmlns:mc="http://schemas.openxmlformats.org/markup-compatibility/2006" xmlns:p14="http://schemas.microsoft.com/office/powerpoint/2010/main">
    <mc:Choice Requires="p14">
      <p:transition spd="slow" p14:dur="2000" advTm="10656"/>
    </mc:Choice>
    <mc:Fallback xmlns="">
      <p:transition spd="slow" advTm="1065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447800"/>
          </a:xfrm>
        </p:spPr>
        <p:txBody>
          <a:bodyPr>
            <a:normAutofit fontScale="90000"/>
          </a:bodyPr>
          <a:lstStyle/>
          <a:p>
            <a:r>
              <a:rPr lang="en-US" dirty="0" smtClean="0"/>
              <a:t>MACHINERY VISUALS</a:t>
            </a:r>
            <a:br>
              <a:rPr lang="en-US" dirty="0" smtClean="0"/>
            </a:br>
            <a:r>
              <a:rPr lang="en-US" sz="2200" dirty="0"/>
              <a:t>Plant facility comprise of state of the art machines i.e. </a:t>
            </a:r>
            <a:r>
              <a:rPr lang="en-US" sz="2200" dirty="0" err="1"/>
              <a:t>Lonati</a:t>
            </a:r>
            <a:r>
              <a:rPr lang="en-US" sz="2200" dirty="0"/>
              <a:t> Knitting Machines of 120 &amp; 144 Needles, Sock Linking </a:t>
            </a:r>
            <a:r>
              <a:rPr lang="en-US" sz="2200" dirty="0" smtClean="0"/>
              <a:t>Rosso</a:t>
            </a:r>
            <a:endParaRPr lang="en-US" dirty="0"/>
          </a:p>
        </p:txBody>
      </p:sp>
      <p:pic>
        <p:nvPicPr>
          <p:cNvPr id="13" name="Content Placeholder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257" y="4283152"/>
            <a:ext cx="3335783" cy="1640294"/>
          </a:xfrm>
        </p:spPr>
      </p:pic>
      <p:sp>
        <p:nvSpPr>
          <p:cNvPr id="4" name="Footer Placeholder 3"/>
          <p:cNvSpPr>
            <a:spLocks noGrp="1"/>
          </p:cNvSpPr>
          <p:nvPr>
            <p:ph type="ftr" sz="quarter" idx="11"/>
          </p:nvPr>
        </p:nvSpPr>
        <p:spPr>
          <a:xfrm>
            <a:off x="5029201" y="6429453"/>
            <a:ext cx="3224736" cy="279400"/>
          </a:xfrm>
        </p:spPr>
        <p:txBody>
          <a:bodyPr/>
          <a:lstStyle/>
          <a:p>
            <a:r>
              <a:rPr lang="en-US" sz="1000" dirty="0">
                <a:solidFill>
                  <a:schemeClr val="tx1"/>
                </a:solidFill>
              </a:rPr>
              <a:t>Corporate Briefing Session 2025 – November 14, 2025</a:t>
            </a:r>
            <a:endParaRPr lang="en-US"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257987"/>
            <a:ext cx="3324699" cy="172496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2240136"/>
            <a:ext cx="3255817" cy="1733280"/>
          </a:xfrm>
          <a:prstGeom prst="rect">
            <a:avLst/>
          </a:prstGeom>
        </p:spPr>
      </p:pic>
      <p:pic>
        <p:nvPicPr>
          <p:cNvPr id="16" name="Picture 15" title="Toe Closing Sec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800" y="4228374"/>
            <a:ext cx="3276599" cy="1695072"/>
          </a:xfrm>
          <a:prstGeom prst="rect">
            <a:avLst/>
          </a:prstGeom>
        </p:spPr>
      </p:pic>
    </p:spTree>
    <p:extLst>
      <p:ext uri="{BB962C8B-B14F-4D97-AF65-F5344CB8AC3E}">
        <p14:creationId xmlns:p14="http://schemas.microsoft.com/office/powerpoint/2010/main" val="1886738728"/>
      </p:ext>
    </p:extLst>
  </p:cSld>
  <p:clrMapOvr>
    <a:masterClrMapping/>
  </p:clrMapOvr>
  <mc:AlternateContent xmlns:mc="http://schemas.openxmlformats.org/markup-compatibility/2006" xmlns:p14="http://schemas.microsoft.com/office/powerpoint/2010/main">
    <mc:Choice Requires="p14">
      <p:transition spd="slow" p14:dur="2000" advTm="4464"/>
    </mc:Choice>
    <mc:Fallback xmlns="">
      <p:transition spd="slow" advTm="446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04885"/>
            <a:ext cx="6798734" cy="1071515"/>
          </a:xfrm>
        </p:spPr>
        <p:txBody>
          <a:bodyPr/>
          <a:lstStyle/>
          <a:p>
            <a:pPr algn="ctr"/>
            <a:r>
              <a:rPr lang="en-US" dirty="0"/>
              <a:t>SOCKS PRODUCTS</a:t>
            </a:r>
          </a:p>
        </p:txBody>
      </p:sp>
      <p:sp>
        <p:nvSpPr>
          <p:cNvPr id="8" name="Content Placeholder 7"/>
          <p:cNvSpPr>
            <a:spLocks noGrp="1"/>
          </p:cNvSpPr>
          <p:nvPr>
            <p:ph idx="1"/>
          </p:nvPr>
        </p:nvSpPr>
        <p:spPr>
          <a:xfrm>
            <a:off x="571501" y="1676400"/>
            <a:ext cx="8000999" cy="4234822"/>
          </a:xfrm>
        </p:spPr>
        <p:txBody>
          <a:bodyPr>
            <a:normAutofit/>
          </a:bodyPr>
          <a:lstStyle/>
          <a:p>
            <a:pPr marL="82296" indent="0">
              <a:buNone/>
            </a:pPr>
            <a:r>
              <a:rPr lang="en-US" dirty="0">
                <a:effectLst/>
              </a:rPr>
              <a:t>We can make all sorts of socks, from </a:t>
            </a:r>
            <a:r>
              <a:rPr lang="en-US" dirty="0" smtClean="0">
                <a:effectLst/>
              </a:rPr>
              <a:t>most </a:t>
            </a:r>
            <a:r>
              <a:rPr lang="en-US" dirty="0">
                <a:effectLst/>
              </a:rPr>
              <a:t>basic to the </a:t>
            </a:r>
            <a:r>
              <a:rPr lang="en-US" dirty="0" smtClean="0">
                <a:effectLst/>
              </a:rPr>
              <a:t>most</a:t>
            </a:r>
            <a:br>
              <a:rPr lang="en-US" dirty="0" smtClean="0">
                <a:effectLst/>
              </a:rPr>
            </a:br>
            <a:r>
              <a:rPr lang="en-US" dirty="0" smtClean="0">
                <a:effectLst/>
              </a:rPr>
              <a:t>technical</a:t>
            </a:r>
            <a:r>
              <a:rPr lang="en-US" dirty="0">
                <a:effectLst/>
              </a:rPr>
              <a:t>. Our products are geared towards </a:t>
            </a:r>
            <a:r>
              <a:rPr lang="en-US" dirty="0" smtClean="0">
                <a:effectLst/>
              </a:rPr>
              <a:t>quality-conscious</a:t>
            </a:r>
            <a:br>
              <a:rPr lang="en-US" dirty="0" smtClean="0">
                <a:effectLst/>
              </a:rPr>
            </a:br>
            <a:r>
              <a:rPr lang="en-US" dirty="0" smtClean="0">
                <a:effectLst/>
              </a:rPr>
              <a:t>customers. </a:t>
            </a:r>
            <a:r>
              <a:rPr lang="en-US" dirty="0" smtClean="0"/>
              <a:t>Plant </a:t>
            </a:r>
            <a:r>
              <a:rPr lang="en-US" dirty="0"/>
              <a:t>facility has </a:t>
            </a:r>
            <a:r>
              <a:rPr lang="en-US" dirty="0" smtClean="0"/>
              <a:t>capable </a:t>
            </a:r>
            <a:r>
              <a:rPr lang="en-US" sz="1400" dirty="0" smtClean="0"/>
              <a:t>OF PRODUCING </a:t>
            </a:r>
            <a:r>
              <a:rPr lang="en-US" dirty="0" smtClean="0"/>
              <a:t>various types</a:t>
            </a:r>
            <a:br>
              <a:rPr lang="en-US" dirty="0" smtClean="0"/>
            </a:br>
            <a:r>
              <a:rPr lang="en-US" dirty="0" smtClean="0"/>
              <a:t>of </a:t>
            </a:r>
            <a:r>
              <a:rPr lang="en-US" dirty="0"/>
              <a:t>socks i.e.</a:t>
            </a:r>
          </a:p>
          <a:p>
            <a:pPr lvl="1"/>
            <a:r>
              <a:rPr lang="en-US" dirty="0"/>
              <a:t>Work-wear Socks</a:t>
            </a:r>
          </a:p>
          <a:p>
            <a:pPr lvl="1"/>
            <a:r>
              <a:rPr lang="en-US" dirty="0"/>
              <a:t>Athletic Socks</a:t>
            </a:r>
          </a:p>
          <a:p>
            <a:pPr lvl="1"/>
            <a:r>
              <a:rPr lang="en-US" dirty="0"/>
              <a:t>Diabetic  Socks</a:t>
            </a:r>
          </a:p>
          <a:p>
            <a:pPr lvl="1"/>
            <a:r>
              <a:rPr lang="en-US" dirty="0"/>
              <a:t>Thermal Socks</a:t>
            </a:r>
          </a:p>
          <a:p>
            <a:pPr lvl="1"/>
            <a:r>
              <a:rPr lang="en-US" dirty="0"/>
              <a:t>Formal Dress </a:t>
            </a:r>
            <a:r>
              <a:rPr lang="en-US" dirty="0" smtClean="0"/>
              <a:t>Socks</a:t>
            </a:r>
          </a:p>
          <a:p>
            <a:pPr lvl="1"/>
            <a:r>
              <a:rPr lang="en-US" dirty="0" smtClean="0"/>
              <a:t>Treated socks</a:t>
            </a:r>
            <a:endParaRPr lang="en-US" dirty="0"/>
          </a:p>
          <a:p>
            <a:pPr lvl="1"/>
            <a:r>
              <a:rPr lang="en-US" dirty="0"/>
              <a:t>All other kind of socks</a:t>
            </a:r>
          </a:p>
          <a:p>
            <a:endParaRPr lang="en-US" dirty="0"/>
          </a:p>
        </p:txBody>
      </p:sp>
      <p:pic>
        <p:nvPicPr>
          <p:cNvPr id="5" name="Picture 4">
            <a:extLst>
              <a:ext uri="{FF2B5EF4-FFF2-40B4-BE49-F238E27FC236}">
                <a16:creationId xmlns:a16="http://schemas.microsoft.com/office/drawing/2014/main" id="{8C44AC72-374B-463D-ADA9-56DC95550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866" y="5486400"/>
            <a:ext cx="924054" cy="623455"/>
          </a:xfrm>
          <a:prstGeom prst="rect">
            <a:avLst/>
          </a:prstGeom>
        </p:spPr>
      </p:pic>
      <p:sp>
        <p:nvSpPr>
          <p:cNvPr id="6" name="Footer Placeholder 3"/>
          <p:cNvSpPr txBox="1">
            <a:spLocks/>
          </p:cNvSpPr>
          <p:nvPr/>
        </p:nvSpPr>
        <p:spPr>
          <a:xfrm>
            <a:off x="5181600" y="6477000"/>
            <a:ext cx="34290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51674" y="4134896"/>
            <a:ext cx="1511764" cy="137615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9409" y="4211426"/>
            <a:ext cx="1451820" cy="129962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2832571"/>
            <a:ext cx="1489038" cy="11345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00" y="4186114"/>
            <a:ext cx="1384303" cy="13002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2255" y="2803252"/>
            <a:ext cx="1395783" cy="1163879"/>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9400" y="2747915"/>
            <a:ext cx="1471829" cy="1402693"/>
          </a:xfrm>
          <a:prstGeom prst="rect">
            <a:avLst/>
          </a:prstGeom>
        </p:spPr>
      </p:pic>
    </p:spTree>
    <p:extLst>
      <p:ext uri="{BB962C8B-B14F-4D97-AF65-F5344CB8AC3E}">
        <p14:creationId xmlns:p14="http://schemas.microsoft.com/office/powerpoint/2010/main" val="2680150220"/>
      </p:ext>
    </p:extLst>
  </p:cSld>
  <p:clrMapOvr>
    <a:masterClrMapping/>
  </p:clrMapOvr>
  <mc:AlternateContent xmlns:mc="http://schemas.openxmlformats.org/markup-compatibility/2006" xmlns:p14="http://schemas.microsoft.com/office/powerpoint/2010/main">
    <mc:Choice Requires="p14">
      <p:transition spd="slow" p14:dur="2000" advTm="4704"/>
    </mc:Choice>
    <mc:Fallback xmlns="">
      <p:transition spd="slow" advTm="470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D5435-50DE-4288-914C-44F071ADF242}"/>
              </a:ext>
            </a:extLst>
          </p:cNvPr>
          <p:cNvSpPr>
            <a:spLocks noGrp="1"/>
          </p:cNvSpPr>
          <p:nvPr>
            <p:ph type="title"/>
          </p:nvPr>
        </p:nvSpPr>
        <p:spPr>
          <a:xfrm>
            <a:off x="1172633" y="1066801"/>
            <a:ext cx="6798734" cy="1066799"/>
          </a:xfrm>
        </p:spPr>
        <p:txBody>
          <a:bodyPr/>
          <a:lstStyle/>
          <a:p>
            <a:pPr algn="ctr"/>
            <a:r>
              <a:rPr lang="en-US" dirty="0"/>
              <a:t>RATING FROM PACRA</a:t>
            </a:r>
          </a:p>
        </p:txBody>
      </p:sp>
      <p:graphicFrame>
        <p:nvGraphicFramePr>
          <p:cNvPr id="4" name="Table 4">
            <a:extLst>
              <a:ext uri="{FF2B5EF4-FFF2-40B4-BE49-F238E27FC236}">
                <a16:creationId xmlns:a16="http://schemas.microsoft.com/office/drawing/2014/main" id="{1B70E2FC-98C3-43E0-8EC7-487CABB33E63}"/>
              </a:ext>
            </a:extLst>
          </p:cNvPr>
          <p:cNvGraphicFramePr>
            <a:graphicFrameLocks noGrp="1"/>
          </p:cNvGraphicFramePr>
          <p:nvPr>
            <p:ph idx="1"/>
            <p:extLst>
              <p:ext uri="{D42A27DB-BD31-4B8C-83A1-F6EECF244321}">
                <p14:modId xmlns:p14="http://schemas.microsoft.com/office/powerpoint/2010/main" val="2770666113"/>
              </p:ext>
            </p:extLst>
          </p:nvPr>
        </p:nvGraphicFramePr>
        <p:xfrm>
          <a:off x="822326" y="2209800"/>
          <a:ext cx="7499349" cy="1554480"/>
        </p:xfrm>
        <a:graphic>
          <a:graphicData uri="http://schemas.openxmlformats.org/drawingml/2006/table">
            <a:tbl>
              <a:tblPr firstRow="1" bandRow="1">
                <a:tableStyleId>{5C22544A-7EE6-4342-B048-85BDC9FD1C3A}</a:tableStyleId>
              </a:tblPr>
              <a:tblGrid>
                <a:gridCol w="2165349">
                  <a:extLst>
                    <a:ext uri="{9D8B030D-6E8A-4147-A177-3AD203B41FA5}">
                      <a16:colId xmlns:a16="http://schemas.microsoft.com/office/drawing/2014/main" val="3742444997"/>
                    </a:ext>
                  </a:extLst>
                </a:gridCol>
                <a:gridCol w="2834217">
                  <a:extLst>
                    <a:ext uri="{9D8B030D-6E8A-4147-A177-3AD203B41FA5}">
                      <a16:colId xmlns:a16="http://schemas.microsoft.com/office/drawing/2014/main" val="765148607"/>
                    </a:ext>
                  </a:extLst>
                </a:gridCol>
                <a:gridCol w="2499783">
                  <a:extLst>
                    <a:ext uri="{9D8B030D-6E8A-4147-A177-3AD203B41FA5}">
                      <a16:colId xmlns:a16="http://schemas.microsoft.com/office/drawing/2014/main" val="2318593560"/>
                    </a:ext>
                  </a:extLst>
                </a:gridCol>
              </a:tblGrid>
              <a:tr h="798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Rating </a:t>
                      </a:r>
                      <a:r>
                        <a:rPr lang="en-US" dirty="0"/>
                        <a:t>Category</a:t>
                      </a:r>
                    </a:p>
                    <a:p>
                      <a:pPr algn="ctr"/>
                      <a:endParaRPr lang="en-US" dirty="0"/>
                    </a:p>
                  </a:txBody>
                  <a:tcPr/>
                </a:tc>
                <a:tc>
                  <a:txBody>
                    <a:bodyPr/>
                    <a:lstStyle/>
                    <a:p>
                      <a:pPr algn="ctr"/>
                      <a:endParaRPr lang="en-US" dirty="0" smtClean="0"/>
                    </a:p>
                    <a:p>
                      <a:pPr algn="ctr"/>
                      <a:r>
                        <a:rPr lang="en-US" dirty="0" smtClean="0"/>
                        <a:t>Long </a:t>
                      </a:r>
                      <a:r>
                        <a:rPr lang="en-US" dirty="0"/>
                        <a:t>Term Rating</a:t>
                      </a:r>
                    </a:p>
                  </a:txBody>
                  <a:tcPr/>
                </a:tc>
                <a:tc>
                  <a:txBody>
                    <a:bodyPr/>
                    <a:lstStyle/>
                    <a:p>
                      <a:pPr algn="ctr"/>
                      <a:endParaRPr lang="en-US" dirty="0" smtClean="0"/>
                    </a:p>
                    <a:p>
                      <a:pPr algn="ctr"/>
                      <a:r>
                        <a:rPr lang="en-US" dirty="0" smtClean="0"/>
                        <a:t>Short </a:t>
                      </a:r>
                      <a:r>
                        <a:rPr lang="en-US" dirty="0"/>
                        <a:t>Term Rating</a:t>
                      </a:r>
                    </a:p>
                  </a:txBody>
                  <a:tcPr/>
                </a:tc>
                <a:extLst>
                  <a:ext uri="{0D108BD9-81ED-4DB2-BD59-A6C34878D82A}">
                    <a16:rowId xmlns:a16="http://schemas.microsoft.com/office/drawing/2014/main" val="902614097"/>
                  </a:ext>
                </a:extLst>
              </a:tr>
              <a:tr h="567420">
                <a:tc>
                  <a:txBody>
                    <a:bodyPr/>
                    <a:lstStyle/>
                    <a:p>
                      <a:pPr algn="ctr"/>
                      <a:endParaRPr lang="en-US" dirty="0" smtClean="0"/>
                    </a:p>
                    <a:p>
                      <a:pPr algn="ctr"/>
                      <a:r>
                        <a:rPr lang="en-US" dirty="0" smtClean="0"/>
                        <a:t>Rating</a:t>
                      </a:r>
                      <a:endParaRPr lang="en-US" dirty="0"/>
                    </a:p>
                  </a:txBody>
                  <a:tcPr/>
                </a:tc>
                <a:tc>
                  <a:txBody>
                    <a:bodyPr/>
                    <a:lstStyle/>
                    <a:p>
                      <a:pPr algn="ctr"/>
                      <a:endParaRPr lang="en-US" dirty="0" smtClean="0"/>
                    </a:p>
                    <a:p>
                      <a:pPr algn="ctr"/>
                      <a:r>
                        <a:rPr lang="en-US" dirty="0" smtClean="0"/>
                        <a:t>A-</a:t>
                      </a:r>
                      <a:endParaRPr lang="en-US" dirty="0"/>
                    </a:p>
                  </a:txBody>
                  <a:tcPr/>
                </a:tc>
                <a:tc>
                  <a:txBody>
                    <a:bodyPr/>
                    <a:lstStyle/>
                    <a:p>
                      <a:pPr algn="ctr"/>
                      <a:endParaRPr lang="en-US" dirty="0" smtClean="0"/>
                    </a:p>
                    <a:p>
                      <a:pPr algn="ctr"/>
                      <a:r>
                        <a:rPr lang="en-US" dirty="0" smtClean="0"/>
                        <a:t>A2</a:t>
                      </a:r>
                      <a:endParaRPr lang="en-US" dirty="0"/>
                    </a:p>
                  </a:txBody>
                  <a:tcPr/>
                </a:tc>
                <a:extLst>
                  <a:ext uri="{0D108BD9-81ED-4DB2-BD59-A6C34878D82A}">
                    <a16:rowId xmlns:a16="http://schemas.microsoft.com/office/drawing/2014/main" val="3393528248"/>
                  </a:ext>
                </a:extLst>
              </a:tr>
            </a:tbl>
          </a:graphicData>
        </a:graphic>
      </p:graphicFrame>
      <p:sp>
        <p:nvSpPr>
          <p:cNvPr id="3" name="TextBox 2">
            <a:extLst>
              <a:ext uri="{FF2B5EF4-FFF2-40B4-BE49-F238E27FC236}">
                <a16:creationId xmlns:a16="http://schemas.microsoft.com/office/drawing/2014/main" id="{E0A18423-FD60-42E4-8704-B1FE3D7D0E1C}"/>
              </a:ext>
            </a:extLst>
          </p:cNvPr>
          <p:cNvSpPr txBox="1"/>
          <p:nvPr/>
        </p:nvSpPr>
        <p:spPr>
          <a:xfrm>
            <a:off x="995427" y="3962400"/>
            <a:ext cx="68580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Above rating is as per latest press release on April </a:t>
            </a:r>
            <a:r>
              <a:rPr lang="en-US" dirty="0" smtClean="0"/>
              <a:t>2025 </a:t>
            </a:r>
            <a:r>
              <a:rPr lang="en-US" dirty="0"/>
              <a:t>by PACRA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rating is maintained for last </a:t>
            </a:r>
            <a:r>
              <a:rPr lang="en-US" dirty="0" smtClean="0"/>
              <a:t>four releases </a:t>
            </a:r>
            <a:r>
              <a:rPr lang="en-US" dirty="0"/>
              <a:t>by PACRA shows stable corporate economic and financial condition</a:t>
            </a:r>
          </a:p>
        </p:txBody>
      </p:sp>
      <p:pic>
        <p:nvPicPr>
          <p:cNvPr id="6" name="Picture 5">
            <a:extLst>
              <a:ext uri="{FF2B5EF4-FFF2-40B4-BE49-F238E27FC236}">
                <a16:creationId xmlns:a16="http://schemas.microsoft.com/office/drawing/2014/main" id="{1ED1E298-3008-44C7-A8E4-4ECA87FF1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365" y="5715002"/>
            <a:ext cx="924054" cy="623455"/>
          </a:xfrm>
          <a:prstGeom prst="rect">
            <a:avLst/>
          </a:prstGeom>
        </p:spPr>
      </p:pic>
      <p:sp>
        <p:nvSpPr>
          <p:cNvPr id="7" name="Footer Placeholder 3"/>
          <p:cNvSpPr txBox="1">
            <a:spLocks/>
          </p:cNvSpPr>
          <p:nvPr/>
        </p:nvSpPr>
        <p:spPr>
          <a:xfrm>
            <a:off x="5181600" y="6477000"/>
            <a:ext cx="3429001" cy="279400"/>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Corporate Briefing Session 2025 – November 14, 2025</a:t>
            </a:r>
            <a:endParaRPr lang="en-US" dirty="0"/>
          </a:p>
        </p:txBody>
      </p:sp>
    </p:spTree>
    <p:extLst>
      <p:ext uri="{BB962C8B-B14F-4D97-AF65-F5344CB8AC3E}">
        <p14:creationId xmlns:p14="http://schemas.microsoft.com/office/powerpoint/2010/main" val="2930425289"/>
      </p:ext>
    </p:extLst>
  </p:cSld>
  <p:clrMapOvr>
    <a:masterClrMapping/>
  </p:clrMapOvr>
  <mc:AlternateContent xmlns:mc="http://schemas.openxmlformats.org/markup-compatibility/2006" xmlns:p14="http://schemas.microsoft.com/office/powerpoint/2010/main">
    <mc:Choice Requires="p14">
      <p:transition spd="slow" p14:dur="2000" advTm="2207"/>
    </mc:Choice>
    <mc:Fallback xmlns="">
      <p:transition spd="slow" advTm="2207"/>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4053</TotalTime>
  <Words>1095</Words>
  <Application>Microsoft Office PowerPoint</Application>
  <PresentationFormat>On-screen Show (4:3)</PresentationFormat>
  <Paragraphs>160</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Times New Roman</vt:lpstr>
      <vt:lpstr>Trebuchet MS</vt:lpstr>
      <vt:lpstr>Wingdings</vt:lpstr>
      <vt:lpstr>Wingdings 3</vt:lpstr>
      <vt:lpstr>Facet</vt:lpstr>
      <vt:lpstr>SHAHZAD TEXTILE  MILLS LIMITED</vt:lpstr>
      <vt:lpstr>OUTLINES</vt:lpstr>
      <vt:lpstr>PowerPoint Presentation</vt:lpstr>
      <vt:lpstr>COMPANY BRIEF</vt:lpstr>
      <vt:lpstr>SPINNING SEGMENT</vt:lpstr>
      <vt:lpstr>SOCKS SEGMENT</vt:lpstr>
      <vt:lpstr>MACHINERY VISUALS Plant facility comprise of state of the art machines i.e. Lonati Knitting Machines of 120 &amp; 144 Needles, Sock Linking Rosso</vt:lpstr>
      <vt:lpstr>SOCKS PRODUCTS</vt:lpstr>
      <vt:lpstr>RATING FROM PACRA</vt:lpstr>
      <vt:lpstr>Corporate Role in Socio Economic Development</vt:lpstr>
      <vt:lpstr>STRATEGIC &amp; OPERATIONAL DEVELOPMENT</vt:lpstr>
      <vt:lpstr>FINANCING FACILITIES (LTFF)</vt:lpstr>
      <vt:lpstr>Short Term Financing Facilities</vt:lpstr>
      <vt:lpstr>STRATEGIC &amp; OPERATIONAL DEVELOPMENT</vt:lpstr>
      <vt:lpstr>SOLAR ENERGY SYSTEM</vt:lpstr>
      <vt:lpstr>SOCKS UNIT</vt:lpstr>
      <vt:lpstr> FINANCIAL DETAILS</vt:lpstr>
      <vt:lpstr>PowerPoint Presentation</vt:lpstr>
      <vt:lpstr>PowerPoint Presentation</vt:lpstr>
      <vt:lpstr>PowerPoint Presentation</vt:lpstr>
      <vt:lpstr>PowerPoint Presentation</vt:lpstr>
      <vt:lpstr>6 YEAR’S SALES &amp; GROSS PROFIT ANALYSIS</vt:lpstr>
      <vt:lpstr>Question &amp; ANSWER  SESSION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SHAHZAD TEXTILE MILLS LIMITED</dc:title>
  <dc:creator>asim</dc:creator>
  <cp:lastModifiedBy>Ahmad Ali</cp:lastModifiedBy>
  <cp:revision>466</cp:revision>
  <cp:lastPrinted>2024-11-20T11:26:34Z</cp:lastPrinted>
  <dcterms:created xsi:type="dcterms:W3CDTF">2019-11-15T05:17:46Z</dcterms:created>
  <dcterms:modified xsi:type="dcterms:W3CDTF">2025-11-14T10:38:56Z</dcterms:modified>
</cp:coreProperties>
</file>